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66" r:id="rId2"/>
    <p:sldId id="400" r:id="rId3"/>
    <p:sldId id="357" r:id="rId4"/>
    <p:sldId id="401" r:id="rId5"/>
    <p:sldId id="405" r:id="rId6"/>
    <p:sldId id="412" r:id="rId7"/>
    <p:sldId id="423" r:id="rId8"/>
    <p:sldId id="407" r:id="rId9"/>
    <p:sldId id="359" r:id="rId10"/>
    <p:sldId id="414" r:id="rId11"/>
    <p:sldId id="402" r:id="rId12"/>
    <p:sldId id="361" r:id="rId13"/>
    <p:sldId id="388" r:id="rId14"/>
    <p:sldId id="420" r:id="rId15"/>
    <p:sldId id="417" r:id="rId16"/>
    <p:sldId id="418" r:id="rId17"/>
    <p:sldId id="415" r:id="rId18"/>
    <p:sldId id="424" r:id="rId19"/>
    <p:sldId id="416" r:id="rId20"/>
    <p:sldId id="421" r:id="rId21"/>
    <p:sldId id="422" r:id="rId22"/>
    <p:sldId id="362" r:id="rId23"/>
    <p:sldId id="404" r:id="rId24"/>
    <p:sldId id="425" r:id="rId25"/>
    <p:sldId id="409" r:id="rId26"/>
    <p:sldId id="368" r:id="rId27"/>
    <p:sldId id="419"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an yuanyuan" initials="yy" lastIdx="1" clrIdx="0">
    <p:extLst>
      <p:ext uri="{19B8F6BF-5375-455C-9EA6-DF929625EA0E}">
        <p15:presenceInfo xmlns:p15="http://schemas.microsoft.com/office/powerpoint/2012/main" userId="45dc4d5b383f8a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176EF"/>
    <a:srgbClr val="1114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19" autoAdjust="0"/>
    <p:restoredTop sz="71781" autoAdjust="0"/>
  </p:normalViewPr>
  <p:slideViewPr>
    <p:cSldViewPr snapToGrid="0">
      <p:cViewPr varScale="1">
        <p:scale>
          <a:sx n="63" d="100"/>
          <a:sy n="63" d="100"/>
        </p:scale>
        <p:origin x="115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diagrams/_rels/data3.xml.rels><?xml version="1.0" encoding="UTF-8" standalone="yes"?>
<Relationships xmlns="http://schemas.openxmlformats.org/package/2006/relationships"><Relationship Id="rId1" Type="http://schemas.openxmlformats.org/officeDocument/2006/relationships/image" Target="../media/image17.jpg"/></Relationships>
</file>

<file path=ppt/diagrams/_rels/drawing3.xml.rels><?xml version="1.0" encoding="UTF-8" standalone="yes"?>
<Relationships xmlns="http://schemas.openxmlformats.org/package/2006/relationships"><Relationship Id="rId1" Type="http://schemas.openxmlformats.org/officeDocument/2006/relationships/image" Target="../media/image1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0BB8BF-5630-475B-AB49-BB6D273316B5}" type="doc">
      <dgm:prSet loTypeId="urn:microsoft.com/office/officeart/2005/8/layout/chevron1" loCatId="process" qsTypeId="urn:microsoft.com/office/officeart/2005/8/quickstyle/simple1" qsCatId="simple" csTypeId="urn:microsoft.com/office/officeart/2005/8/colors/accent1_2" csCatId="accent1" phldr="1"/>
      <dgm:spPr/>
    </dgm:pt>
    <dgm:pt modelId="{E465DC0C-1156-4BC8-BA16-D4197215B2BA}">
      <dgm:prSet phldrT="[文本]"/>
      <dgm:spPr/>
      <dgm:t>
        <a:bodyPr/>
        <a:lstStyle/>
        <a:p>
          <a:r>
            <a:rPr lang="en-US" altLang="zh-CN" dirty="0"/>
            <a:t>Web crawling</a:t>
          </a:r>
          <a:endParaRPr lang="zh-CN" altLang="en-US" dirty="0"/>
        </a:p>
      </dgm:t>
    </dgm:pt>
    <dgm:pt modelId="{B2E252FA-0852-4DFC-ACE4-32D1B67D1313}" type="parTrans" cxnId="{A22A25E5-5D26-439D-8937-C03B9C4873AE}">
      <dgm:prSet/>
      <dgm:spPr/>
      <dgm:t>
        <a:bodyPr/>
        <a:lstStyle/>
        <a:p>
          <a:endParaRPr lang="zh-CN" altLang="en-US"/>
        </a:p>
      </dgm:t>
    </dgm:pt>
    <dgm:pt modelId="{10C2C6FD-60D8-4290-A4BC-CA4F49667872}" type="sibTrans" cxnId="{A22A25E5-5D26-439D-8937-C03B9C4873AE}">
      <dgm:prSet/>
      <dgm:spPr/>
      <dgm:t>
        <a:bodyPr/>
        <a:lstStyle/>
        <a:p>
          <a:endParaRPr lang="zh-CN" altLang="en-US"/>
        </a:p>
      </dgm:t>
    </dgm:pt>
    <dgm:pt modelId="{AB146302-E705-43D9-94C6-4FBB6BF8B5F8}">
      <dgm:prSet phldrT="[文本]"/>
      <dgm:spPr/>
      <dgm:t>
        <a:bodyPr/>
        <a:lstStyle/>
        <a:p>
          <a:r>
            <a:rPr lang="en-US" altLang="zh-CN" dirty="0"/>
            <a:t>Indexing</a:t>
          </a:r>
          <a:endParaRPr lang="zh-CN" altLang="en-US" dirty="0"/>
        </a:p>
      </dgm:t>
    </dgm:pt>
    <dgm:pt modelId="{3FF6EC15-B357-47CC-A2BC-4DC6685BAD12}" type="parTrans" cxnId="{55A89670-826F-4B6D-A4CD-2E03DD7A0023}">
      <dgm:prSet/>
      <dgm:spPr/>
      <dgm:t>
        <a:bodyPr/>
        <a:lstStyle/>
        <a:p>
          <a:endParaRPr lang="zh-CN" altLang="en-US"/>
        </a:p>
      </dgm:t>
    </dgm:pt>
    <dgm:pt modelId="{14537448-BC49-415A-B413-4BD82F22DFF3}" type="sibTrans" cxnId="{55A89670-826F-4B6D-A4CD-2E03DD7A0023}">
      <dgm:prSet/>
      <dgm:spPr/>
      <dgm:t>
        <a:bodyPr/>
        <a:lstStyle/>
        <a:p>
          <a:endParaRPr lang="zh-CN" altLang="en-US"/>
        </a:p>
      </dgm:t>
    </dgm:pt>
    <dgm:pt modelId="{E4DC7396-A43E-4999-944E-6EDBA84849ED}">
      <dgm:prSet phldrT="[文本]"/>
      <dgm:spPr/>
      <dgm:t>
        <a:bodyPr/>
        <a:lstStyle/>
        <a:p>
          <a:r>
            <a:rPr lang="en-US" altLang="zh-CN" dirty="0"/>
            <a:t>Ranking</a:t>
          </a:r>
          <a:endParaRPr lang="zh-CN" altLang="en-US" dirty="0"/>
        </a:p>
      </dgm:t>
    </dgm:pt>
    <dgm:pt modelId="{759DF9DE-B1B4-457F-AD1D-534E6F8C2E3F}" type="parTrans" cxnId="{B638B30B-6699-4C6C-BFE8-9397EC43E058}">
      <dgm:prSet/>
      <dgm:spPr/>
      <dgm:t>
        <a:bodyPr/>
        <a:lstStyle/>
        <a:p>
          <a:endParaRPr lang="zh-CN" altLang="en-US"/>
        </a:p>
      </dgm:t>
    </dgm:pt>
    <dgm:pt modelId="{55FA9D1E-CF03-48A2-8741-C8E5055492A1}" type="sibTrans" cxnId="{B638B30B-6699-4C6C-BFE8-9397EC43E058}">
      <dgm:prSet/>
      <dgm:spPr/>
      <dgm:t>
        <a:bodyPr/>
        <a:lstStyle/>
        <a:p>
          <a:endParaRPr lang="zh-CN" altLang="en-US"/>
        </a:p>
      </dgm:t>
    </dgm:pt>
    <dgm:pt modelId="{C0A63840-E995-4CE5-A27E-1DF493C64D0A}" type="pres">
      <dgm:prSet presAssocID="{C40BB8BF-5630-475B-AB49-BB6D273316B5}" presName="Name0" presStyleCnt="0">
        <dgm:presLayoutVars>
          <dgm:dir/>
          <dgm:animLvl val="lvl"/>
          <dgm:resizeHandles val="exact"/>
        </dgm:presLayoutVars>
      </dgm:prSet>
      <dgm:spPr/>
    </dgm:pt>
    <dgm:pt modelId="{60F18E7C-FF8D-44BA-86D7-4922E8DFCDB2}" type="pres">
      <dgm:prSet presAssocID="{E465DC0C-1156-4BC8-BA16-D4197215B2BA}" presName="parTxOnly" presStyleLbl="node1" presStyleIdx="0" presStyleCnt="3">
        <dgm:presLayoutVars>
          <dgm:chMax val="0"/>
          <dgm:chPref val="0"/>
          <dgm:bulletEnabled val="1"/>
        </dgm:presLayoutVars>
      </dgm:prSet>
      <dgm:spPr/>
    </dgm:pt>
    <dgm:pt modelId="{B9194CFB-C2D0-4F12-9B9D-F9835DA884B2}" type="pres">
      <dgm:prSet presAssocID="{10C2C6FD-60D8-4290-A4BC-CA4F49667872}" presName="parTxOnlySpace" presStyleCnt="0"/>
      <dgm:spPr/>
    </dgm:pt>
    <dgm:pt modelId="{F223EAC8-8D1C-4F79-A2E2-6E548E8EE039}" type="pres">
      <dgm:prSet presAssocID="{AB146302-E705-43D9-94C6-4FBB6BF8B5F8}" presName="parTxOnly" presStyleLbl="node1" presStyleIdx="1" presStyleCnt="3">
        <dgm:presLayoutVars>
          <dgm:chMax val="0"/>
          <dgm:chPref val="0"/>
          <dgm:bulletEnabled val="1"/>
        </dgm:presLayoutVars>
      </dgm:prSet>
      <dgm:spPr/>
    </dgm:pt>
    <dgm:pt modelId="{9D23322D-57D3-426D-B39F-C87B35196F6F}" type="pres">
      <dgm:prSet presAssocID="{14537448-BC49-415A-B413-4BD82F22DFF3}" presName="parTxOnlySpace" presStyleCnt="0"/>
      <dgm:spPr/>
    </dgm:pt>
    <dgm:pt modelId="{26AD6A64-0821-4063-9F46-65D22F34BD27}" type="pres">
      <dgm:prSet presAssocID="{E4DC7396-A43E-4999-944E-6EDBA84849ED}" presName="parTxOnly" presStyleLbl="node1" presStyleIdx="2" presStyleCnt="3">
        <dgm:presLayoutVars>
          <dgm:chMax val="0"/>
          <dgm:chPref val="0"/>
          <dgm:bulletEnabled val="1"/>
        </dgm:presLayoutVars>
      </dgm:prSet>
      <dgm:spPr/>
    </dgm:pt>
  </dgm:ptLst>
  <dgm:cxnLst>
    <dgm:cxn modelId="{B638B30B-6699-4C6C-BFE8-9397EC43E058}" srcId="{C40BB8BF-5630-475B-AB49-BB6D273316B5}" destId="{E4DC7396-A43E-4999-944E-6EDBA84849ED}" srcOrd="2" destOrd="0" parTransId="{759DF9DE-B1B4-457F-AD1D-534E6F8C2E3F}" sibTransId="{55FA9D1E-CF03-48A2-8741-C8E5055492A1}"/>
    <dgm:cxn modelId="{9EB0F144-EAD6-4876-A73C-7DD9C3507860}" type="presOf" srcId="{C40BB8BF-5630-475B-AB49-BB6D273316B5}" destId="{C0A63840-E995-4CE5-A27E-1DF493C64D0A}" srcOrd="0" destOrd="0" presId="urn:microsoft.com/office/officeart/2005/8/layout/chevron1"/>
    <dgm:cxn modelId="{7BEBD247-A1A9-41CD-989C-6CEBAF4C15C0}" type="presOf" srcId="{AB146302-E705-43D9-94C6-4FBB6BF8B5F8}" destId="{F223EAC8-8D1C-4F79-A2E2-6E548E8EE039}" srcOrd="0" destOrd="0" presId="urn:microsoft.com/office/officeart/2005/8/layout/chevron1"/>
    <dgm:cxn modelId="{55A89670-826F-4B6D-A4CD-2E03DD7A0023}" srcId="{C40BB8BF-5630-475B-AB49-BB6D273316B5}" destId="{AB146302-E705-43D9-94C6-4FBB6BF8B5F8}" srcOrd="1" destOrd="0" parTransId="{3FF6EC15-B357-47CC-A2BC-4DC6685BAD12}" sibTransId="{14537448-BC49-415A-B413-4BD82F22DFF3}"/>
    <dgm:cxn modelId="{90237454-99FC-48BD-9115-6A0463B06CD1}" type="presOf" srcId="{E465DC0C-1156-4BC8-BA16-D4197215B2BA}" destId="{60F18E7C-FF8D-44BA-86D7-4922E8DFCDB2}" srcOrd="0" destOrd="0" presId="urn:microsoft.com/office/officeart/2005/8/layout/chevron1"/>
    <dgm:cxn modelId="{20E65FD8-5C3D-443D-8FB6-AAC7BAB1CC9A}" type="presOf" srcId="{E4DC7396-A43E-4999-944E-6EDBA84849ED}" destId="{26AD6A64-0821-4063-9F46-65D22F34BD27}" srcOrd="0" destOrd="0" presId="urn:microsoft.com/office/officeart/2005/8/layout/chevron1"/>
    <dgm:cxn modelId="{A22A25E5-5D26-439D-8937-C03B9C4873AE}" srcId="{C40BB8BF-5630-475B-AB49-BB6D273316B5}" destId="{E465DC0C-1156-4BC8-BA16-D4197215B2BA}" srcOrd="0" destOrd="0" parTransId="{B2E252FA-0852-4DFC-ACE4-32D1B67D1313}" sibTransId="{10C2C6FD-60D8-4290-A4BC-CA4F49667872}"/>
    <dgm:cxn modelId="{ECDBAFFB-98F5-4D2F-8BF3-1953A0A60E04}" type="presParOf" srcId="{C0A63840-E995-4CE5-A27E-1DF493C64D0A}" destId="{60F18E7C-FF8D-44BA-86D7-4922E8DFCDB2}" srcOrd="0" destOrd="0" presId="urn:microsoft.com/office/officeart/2005/8/layout/chevron1"/>
    <dgm:cxn modelId="{DC9A9991-C8BE-4386-B14E-A720D61DEB85}" type="presParOf" srcId="{C0A63840-E995-4CE5-A27E-1DF493C64D0A}" destId="{B9194CFB-C2D0-4F12-9B9D-F9835DA884B2}" srcOrd="1" destOrd="0" presId="urn:microsoft.com/office/officeart/2005/8/layout/chevron1"/>
    <dgm:cxn modelId="{8C4F3B22-4ADB-443D-B823-CD9538943CBA}" type="presParOf" srcId="{C0A63840-E995-4CE5-A27E-1DF493C64D0A}" destId="{F223EAC8-8D1C-4F79-A2E2-6E548E8EE039}" srcOrd="2" destOrd="0" presId="urn:microsoft.com/office/officeart/2005/8/layout/chevron1"/>
    <dgm:cxn modelId="{3910E40F-B0B4-4E26-BC91-44D0D8C244AD}" type="presParOf" srcId="{C0A63840-E995-4CE5-A27E-1DF493C64D0A}" destId="{9D23322D-57D3-426D-B39F-C87B35196F6F}" srcOrd="3" destOrd="0" presId="urn:microsoft.com/office/officeart/2005/8/layout/chevron1"/>
    <dgm:cxn modelId="{1F58E4CB-C4B2-4BA5-AA42-9D99B15C3D92}" type="presParOf" srcId="{C0A63840-E995-4CE5-A27E-1DF493C64D0A}" destId="{26AD6A64-0821-4063-9F46-65D22F34BD2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FCA595-1000-4E83-8989-5C20BD224B65}" type="doc">
      <dgm:prSet loTypeId="urn:microsoft.com/office/officeart/2005/8/layout/hProcess11" loCatId="process" qsTypeId="urn:microsoft.com/office/officeart/2005/8/quickstyle/simple1" qsCatId="simple" csTypeId="urn:microsoft.com/office/officeart/2005/8/colors/accent1_2" csCatId="accent1" phldr="1"/>
      <dgm:spPr/>
    </dgm:pt>
    <dgm:pt modelId="{51E5D685-F212-49C6-B054-E6FC699D10E5}">
      <dgm:prSet phldrT="[文本]" custT="1"/>
      <dgm:spPr/>
      <dgm:t>
        <a:bodyPr/>
        <a:lstStyle/>
        <a:p>
          <a:r>
            <a:rPr lang="en-US" altLang="en-US" sz="1400" b="1" dirty="0">
              <a:latin typeface="微软雅黑" panose="020B0503020204020204" pitchFamily="34" charset="-122"/>
              <a:ea typeface="微软雅黑" panose="020B0503020204020204" pitchFamily="34" charset="-122"/>
            </a:rPr>
            <a:t>1990s: Birth of search engines</a:t>
          </a:r>
          <a:endParaRPr lang="zh-CN" altLang="en-US" sz="1400" b="1" dirty="0">
            <a:latin typeface="微软雅黑" panose="020B0503020204020204" pitchFamily="34" charset="-122"/>
            <a:ea typeface="微软雅黑" panose="020B0503020204020204" pitchFamily="34" charset="-122"/>
          </a:endParaRPr>
        </a:p>
      </dgm:t>
    </dgm:pt>
    <dgm:pt modelId="{E9A2E72C-B74B-4924-BF46-8256480E7E62}" type="parTrans" cxnId="{031A7F7D-34EE-4644-BBF9-DEEDEB7C96A1}">
      <dgm:prSet/>
      <dgm:spPr/>
      <dgm:t>
        <a:bodyPr/>
        <a:lstStyle/>
        <a:p>
          <a:endParaRPr lang="zh-CN" altLang="en-US"/>
        </a:p>
      </dgm:t>
    </dgm:pt>
    <dgm:pt modelId="{A95CFB51-6777-4032-9E3A-9BE521116E89}" type="sibTrans" cxnId="{031A7F7D-34EE-4644-BBF9-DEEDEB7C96A1}">
      <dgm:prSet/>
      <dgm:spPr/>
      <dgm:t>
        <a:bodyPr/>
        <a:lstStyle/>
        <a:p>
          <a:endParaRPr lang="zh-CN" altLang="en-US"/>
        </a:p>
      </dgm:t>
    </dgm:pt>
    <dgm:pt modelId="{5BD01350-8601-4B0A-97E3-A54546E2AE55}">
      <dgm:prSet phldrT="[文本]" custT="1"/>
      <dgm:spPr/>
      <dgm:t>
        <a:bodyPr/>
        <a:lstStyle/>
        <a:p>
          <a:pPr marL="0" lvl="0" indent="0" algn="ctr" defTabSz="533400">
            <a:lnSpc>
              <a:spcPct val="90000"/>
            </a:lnSpc>
            <a:spcBef>
              <a:spcPct val="0"/>
            </a:spcBef>
            <a:spcAft>
              <a:spcPct val="35000"/>
            </a:spcAft>
            <a:buNone/>
          </a:pPr>
          <a:r>
            <a:rPr lang="en-US" altLang="en-US" sz="1400" b="1"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2010</a:t>
          </a:r>
          <a:r>
            <a:rPr lang="en-US" altLang="zh-CN" sz="1400" b="1"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 </a:t>
          </a:r>
          <a:r>
            <a:rPr lang="en-US" altLang="en-US" sz="1400" b="1"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AI Ranking-Neural networks and deep learning</a:t>
          </a:r>
          <a:endParaRPr lang="zh-CN" altLang="en-US" sz="1400" b="1"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endParaRPr>
        </a:p>
      </dgm:t>
    </dgm:pt>
    <dgm:pt modelId="{A61EF9E9-8327-4CC5-993C-391F5FC8EBFA}" type="parTrans" cxnId="{EA97C3B8-DC79-49AD-B819-427DCD5FA93C}">
      <dgm:prSet/>
      <dgm:spPr/>
      <dgm:t>
        <a:bodyPr/>
        <a:lstStyle/>
        <a:p>
          <a:endParaRPr lang="zh-CN" altLang="en-US"/>
        </a:p>
      </dgm:t>
    </dgm:pt>
    <dgm:pt modelId="{DCE451CA-6FEB-4644-8960-F4D8983A0BF2}" type="sibTrans" cxnId="{EA97C3B8-DC79-49AD-B819-427DCD5FA93C}">
      <dgm:prSet/>
      <dgm:spPr/>
      <dgm:t>
        <a:bodyPr/>
        <a:lstStyle/>
        <a:p>
          <a:endParaRPr lang="zh-CN" altLang="en-US"/>
        </a:p>
      </dgm:t>
    </dgm:pt>
    <dgm:pt modelId="{00372263-C659-4435-A039-0A84AB3160E4}">
      <dgm:prSet phldrT="[文本]" custT="1"/>
      <dgm:spPr/>
      <dgm:t>
        <a:bodyPr/>
        <a:lstStyle/>
        <a:p>
          <a:pPr marL="0" lvl="0" indent="0" algn="ctr" defTabSz="533400">
            <a:lnSpc>
              <a:spcPct val="90000"/>
            </a:lnSpc>
            <a:spcBef>
              <a:spcPct val="0"/>
            </a:spcBef>
            <a:spcAft>
              <a:spcPct val="35000"/>
            </a:spcAft>
            <a:buNone/>
          </a:pPr>
          <a:r>
            <a:rPr lang="en-US" altLang="zh-CN" sz="1400" b="1"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Late 2000s: The rise of semantics and natural language search</a:t>
          </a:r>
          <a:endParaRPr lang="zh-CN" altLang="en-US" sz="1400" b="1"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endParaRPr>
        </a:p>
      </dgm:t>
    </dgm:pt>
    <dgm:pt modelId="{2B0C8FE0-3B81-4CDF-9959-66B4F1A2D4F5}" type="parTrans" cxnId="{6D96CA19-5C9F-4489-85BE-1C5EF382E262}">
      <dgm:prSet/>
      <dgm:spPr/>
      <dgm:t>
        <a:bodyPr/>
        <a:lstStyle/>
        <a:p>
          <a:endParaRPr lang="zh-CN" altLang="en-US"/>
        </a:p>
      </dgm:t>
    </dgm:pt>
    <dgm:pt modelId="{A832F9E3-CA8E-4EA9-A3BA-8984CE4B302F}" type="sibTrans" cxnId="{6D96CA19-5C9F-4489-85BE-1C5EF382E262}">
      <dgm:prSet/>
      <dgm:spPr/>
      <dgm:t>
        <a:bodyPr/>
        <a:lstStyle/>
        <a:p>
          <a:endParaRPr lang="zh-CN" altLang="en-US"/>
        </a:p>
      </dgm:t>
    </dgm:pt>
    <dgm:pt modelId="{0B1DF6F7-89A5-4AC7-B2BF-12EEB6E2FB10}">
      <dgm:prSet phldrT="[文本]" custT="1"/>
      <dgm:spPr/>
      <dgm:t>
        <a:bodyPr/>
        <a:lstStyle/>
        <a:p>
          <a:pPr marL="0" lvl="0" indent="0" algn="ctr" defTabSz="533400">
            <a:lnSpc>
              <a:spcPct val="90000"/>
            </a:lnSpc>
            <a:spcBef>
              <a:spcPct val="0"/>
            </a:spcBef>
            <a:spcAft>
              <a:spcPct val="35000"/>
            </a:spcAft>
            <a:buNone/>
          </a:pPr>
          <a:r>
            <a:rPr lang="en-US" altLang="zh-CN" sz="1400" b="1"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1996: Birth of Google</a:t>
          </a:r>
          <a:endParaRPr lang="zh-CN" altLang="en-US" sz="1400" b="1"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endParaRPr>
        </a:p>
      </dgm:t>
    </dgm:pt>
    <dgm:pt modelId="{9A569EE6-6575-4361-A2C9-0DAD1D9DC640}" type="parTrans" cxnId="{2D5AA4C5-80D4-4AA3-87B9-E6DC132A4D8C}">
      <dgm:prSet/>
      <dgm:spPr/>
      <dgm:t>
        <a:bodyPr/>
        <a:lstStyle/>
        <a:p>
          <a:endParaRPr lang="zh-CN" altLang="en-US"/>
        </a:p>
      </dgm:t>
    </dgm:pt>
    <dgm:pt modelId="{8A4F5EBF-957D-40DA-96DC-257D7C09A814}" type="sibTrans" cxnId="{2D5AA4C5-80D4-4AA3-87B9-E6DC132A4D8C}">
      <dgm:prSet/>
      <dgm:spPr/>
      <dgm:t>
        <a:bodyPr/>
        <a:lstStyle/>
        <a:p>
          <a:endParaRPr lang="zh-CN" altLang="en-US"/>
        </a:p>
      </dgm:t>
    </dgm:pt>
    <dgm:pt modelId="{9E755206-5C83-4902-9384-494361B9C6F2}">
      <dgm:prSet phldrT="[文本]" custT="1"/>
      <dgm:spPr/>
      <dgm:t>
        <a:bodyPr/>
        <a:lstStyle/>
        <a:p>
          <a:pPr marL="0" lvl="0" indent="0" algn="ctr" defTabSz="533400">
            <a:lnSpc>
              <a:spcPct val="90000"/>
            </a:lnSpc>
            <a:spcBef>
              <a:spcPct val="0"/>
            </a:spcBef>
            <a:spcAft>
              <a:spcPct val="35000"/>
            </a:spcAft>
            <a:buNone/>
          </a:pPr>
          <a:r>
            <a:rPr lang="en-US" altLang="en-US" sz="1400" b="1"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2020s: Generative search experiences</a:t>
          </a:r>
          <a:endParaRPr lang="zh-CN" altLang="en-US" sz="1400" b="1"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endParaRPr>
        </a:p>
      </dgm:t>
    </dgm:pt>
    <dgm:pt modelId="{9C6AF356-3568-405B-A637-6D9314E3B676}" type="parTrans" cxnId="{3AB4E63B-253F-4ACA-AA9B-47F62F14AB26}">
      <dgm:prSet/>
      <dgm:spPr/>
      <dgm:t>
        <a:bodyPr/>
        <a:lstStyle/>
        <a:p>
          <a:endParaRPr lang="zh-CN" altLang="en-US"/>
        </a:p>
      </dgm:t>
    </dgm:pt>
    <dgm:pt modelId="{1DD14365-C441-4FBA-9C79-C2C300520AF4}" type="sibTrans" cxnId="{3AB4E63B-253F-4ACA-AA9B-47F62F14AB26}">
      <dgm:prSet/>
      <dgm:spPr/>
      <dgm:t>
        <a:bodyPr/>
        <a:lstStyle/>
        <a:p>
          <a:endParaRPr lang="zh-CN" altLang="en-US"/>
        </a:p>
      </dgm:t>
    </dgm:pt>
    <dgm:pt modelId="{61647F66-1986-4DA0-9D3B-E4C0B400B724}">
      <dgm:prSet phldrT="[文本]" custT="1"/>
      <dgm:spPr/>
      <dgm:t>
        <a:bodyPr/>
        <a:lstStyle/>
        <a:p>
          <a:r>
            <a:rPr lang="en-US" altLang="zh-CN" sz="1600" b="1" kern="1200" dirty="0">
              <a:solidFill>
                <a:prstClr val="black">
                  <a:hueOff val="0"/>
                  <a:satOff val="0"/>
                  <a:lumOff val="0"/>
                  <a:alphaOff val="0"/>
                </a:prstClr>
              </a:solidFill>
              <a:latin typeface="等线" panose="020F0502020204030204"/>
              <a:ea typeface="等线" panose="02010600030101010101" pitchFamily="2" charset="-122"/>
              <a:cs typeface="+mn-cs"/>
            </a:rPr>
            <a:t>…</a:t>
          </a:r>
          <a:endParaRPr lang="zh-CN" altLang="en-US" sz="1600" b="1" kern="1200" dirty="0">
            <a:solidFill>
              <a:prstClr val="black">
                <a:hueOff val="0"/>
                <a:satOff val="0"/>
                <a:lumOff val="0"/>
                <a:alphaOff val="0"/>
              </a:prstClr>
            </a:solidFill>
            <a:latin typeface="等线" panose="020F0502020204030204"/>
            <a:ea typeface="等线" panose="02010600030101010101" pitchFamily="2" charset="-122"/>
            <a:cs typeface="+mn-cs"/>
          </a:endParaRPr>
        </a:p>
      </dgm:t>
    </dgm:pt>
    <dgm:pt modelId="{39D60B7E-7913-4EDF-B419-83D5EE67C932}" type="parTrans" cxnId="{7D713453-3F03-4BAA-AAC2-8143DB5FDEF7}">
      <dgm:prSet/>
      <dgm:spPr/>
      <dgm:t>
        <a:bodyPr/>
        <a:lstStyle/>
        <a:p>
          <a:endParaRPr lang="zh-CN" altLang="en-US"/>
        </a:p>
      </dgm:t>
    </dgm:pt>
    <dgm:pt modelId="{2926693A-8CC7-410E-B370-FBDE622DE160}" type="sibTrans" cxnId="{7D713453-3F03-4BAA-AAC2-8143DB5FDEF7}">
      <dgm:prSet/>
      <dgm:spPr/>
      <dgm:t>
        <a:bodyPr/>
        <a:lstStyle/>
        <a:p>
          <a:endParaRPr lang="zh-CN" altLang="en-US"/>
        </a:p>
      </dgm:t>
    </dgm:pt>
    <dgm:pt modelId="{B135AF44-EDC8-4B80-882F-5C8106560CE3}" type="pres">
      <dgm:prSet presAssocID="{E5FCA595-1000-4E83-8989-5C20BD224B65}" presName="Name0" presStyleCnt="0">
        <dgm:presLayoutVars>
          <dgm:dir/>
          <dgm:resizeHandles val="exact"/>
        </dgm:presLayoutVars>
      </dgm:prSet>
      <dgm:spPr/>
    </dgm:pt>
    <dgm:pt modelId="{2C2415CC-8E02-437D-B13B-93FFE1C0A93F}" type="pres">
      <dgm:prSet presAssocID="{E5FCA595-1000-4E83-8989-5C20BD224B65}" presName="arrow" presStyleLbl="bgShp" presStyleIdx="0" presStyleCnt="1"/>
      <dgm:spPr/>
    </dgm:pt>
    <dgm:pt modelId="{2928024A-C5B9-45CD-8626-E844F9696CF5}" type="pres">
      <dgm:prSet presAssocID="{E5FCA595-1000-4E83-8989-5C20BD224B65}" presName="points" presStyleCnt="0"/>
      <dgm:spPr/>
    </dgm:pt>
    <dgm:pt modelId="{96BB3C30-C4FE-497E-BE84-EA58DE4A0430}" type="pres">
      <dgm:prSet presAssocID="{51E5D685-F212-49C6-B054-E6FC699D10E5}" presName="compositeA" presStyleCnt="0"/>
      <dgm:spPr/>
    </dgm:pt>
    <dgm:pt modelId="{6E94CD7E-13FF-4E68-9602-D9D145345444}" type="pres">
      <dgm:prSet presAssocID="{51E5D685-F212-49C6-B054-E6FC699D10E5}" presName="textA" presStyleLbl="revTx" presStyleIdx="0" presStyleCnt="6">
        <dgm:presLayoutVars>
          <dgm:bulletEnabled val="1"/>
        </dgm:presLayoutVars>
      </dgm:prSet>
      <dgm:spPr/>
    </dgm:pt>
    <dgm:pt modelId="{7C1A74D7-7326-43C5-A555-9B27B485E75C}" type="pres">
      <dgm:prSet presAssocID="{51E5D685-F212-49C6-B054-E6FC699D10E5}" presName="circleA" presStyleLbl="node1" presStyleIdx="0" presStyleCnt="6"/>
      <dgm:spPr/>
    </dgm:pt>
    <dgm:pt modelId="{F76A3C42-7179-4EC4-8331-9D2336758947}" type="pres">
      <dgm:prSet presAssocID="{51E5D685-F212-49C6-B054-E6FC699D10E5}" presName="spaceA" presStyleCnt="0"/>
      <dgm:spPr/>
    </dgm:pt>
    <dgm:pt modelId="{70F2633D-7581-494A-B987-CBBEC26476B6}" type="pres">
      <dgm:prSet presAssocID="{A95CFB51-6777-4032-9E3A-9BE521116E89}" presName="space" presStyleCnt="0"/>
      <dgm:spPr/>
    </dgm:pt>
    <dgm:pt modelId="{1AA2F5C3-FBA8-4F36-8F70-A8605BFBE6AA}" type="pres">
      <dgm:prSet presAssocID="{0B1DF6F7-89A5-4AC7-B2BF-12EEB6E2FB10}" presName="compositeB" presStyleCnt="0"/>
      <dgm:spPr/>
    </dgm:pt>
    <dgm:pt modelId="{1E9AB7C1-3366-4476-8E85-8D6A5E5D0C53}" type="pres">
      <dgm:prSet presAssocID="{0B1DF6F7-89A5-4AC7-B2BF-12EEB6E2FB10}" presName="textB" presStyleLbl="revTx" presStyleIdx="1" presStyleCnt="6">
        <dgm:presLayoutVars>
          <dgm:bulletEnabled val="1"/>
        </dgm:presLayoutVars>
      </dgm:prSet>
      <dgm:spPr/>
    </dgm:pt>
    <dgm:pt modelId="{C7F57AC0-1FB0-4950-A7FA-CC5DD92DECEB}" type="pres">
      <dgm:prSet presAssocID="{0B1DF6F7-89A5-4AC7-B2BF-12EEB6E2FB10}" presName="circleB" presStyleLbl="node1" presStyleIdx="1" presStyleCnt="6"/>
      <dgm:spPr/>
    </dgm:pt>
    <dgm:pt modelId="{45B11772-93B6-48A9-A440-B617C176DFF3}" type="pres">
      <dgm:prSet presAssocID="{0B1DF6F7-89A5-4AC7-B2BF-12EEB6E2FB10}" presName="spaceB" presStyleCnt="0"/>
      <dgm:spPr/>
    </dgm:pt>
    <dgm:pt modelId="{5A89378C-1152-44AD-9391-4098299DBDD9}" type="pres">
      <dgm:prSet presAssocID="{8A4F5EBF-957D-40DA-96DC-257D7C09A814}" presName="space" presStyleCnt="0"/>
      <dgm:spPr/>
    </dgm:pt>
    <dgm:pt modelId="{DBB5E313-1C5B-47B3-AEA3-8CDDF7D52635}" type="pres">
      <dgm:prSet presAssocID="{00372263-C659-4435-A039-0A84AB3160E4}" presName="compositeA" presStyleCnt="0"/>
      <dgm:spPr/>
    </dgm:pt>
    <dgm:pt modelId="{8E044BFC-8C6E-46B6-8D12-294DA5F8D813}" type="pres">
      <dgm:prSet presAssocID="{00372263-C659-4435-A039-0A84AB3160E4}" presName="textA" presStyleLbl="revTx" presStyleIdx="2" presStyleCnt="6" custScaleX="162989">
        <dgm:presLayoutVars>
          <dgm:bulletEnabled val="1"/>
        </dgm:presLayoutVars>
      </dgm:prSet>
      <dgm:spPr/>
    </dgm:pt>
    <dgm:pt modelId="{CB16FCFD-6735-4BD8-9B63-13C82328D142}" type="pres">
      <dgm:prSet presAssocID="{00372263-C659-4435-A039-0A84AB3160E4}" presName="circleA" presStyleLbl="node1" presStyleIdx="2" presStyleCnt="6"/>
      <dgm:spPr/>
    </dgm:pt>
    <dgm:pt modelId="{30D3ACD8-BAEE-481D-847D-AFBA70F25086}" type="pres">
      <dgm:prSet presAssocID="{00372263-C659-4435-A039-0A84AB3160E4}" presName="spaceA" presStyleCnt="0"/>
      <dgm:spPr/>
    </dgm:pt>
    <dgm:pt modelId="{548025BF-F305-498E-BE74-E5B686636D8F}" type="pres">
      <dgm:prSet presAssocID="{A832F9E3-CA8E-4EA9-A3BA-8984CE4B302F}" presName="space" presStyleCnt="0"/>
      <dgm:spPr/>
    </dgm:pt>
    <dgm:pt modelId="{9FBE3A09-A4AB-4152-AD8D-A04AB2B08EAC}" type="pres">
      <dgm:prSet presAssocID="{5BD01350-8601-4B0A-97E3-A54546E2AE55}" presName="compositeB" presStyleCnt="0"/>
      <dgm:spPr/>
    </dgm:pt>
    <dgm:pt modelId="{1A7E2176-4945-4F73-991A-F531CE22CAAA}" type="pres">
      <dgm:prSet presAssocID="{5BD01350-8601-4B0A-97E3-A54546E2AE55}" presName="textB" presStyleLbl="revTx" presStyleIdx="3" presStyleCnt="6" custScaleX="187669">
        <dgm:presLayoutVars>
          <dgm:bulletEnabled val="1"/>
        </dgm:presLayoutVars>
      </dgm:prSet>
      <dgm:spPr/>
    </dgm:pt>
    <dgm:pt modelId="{F534F9F9-8B4C-4E94-A612-C0B1D2FBF576}" type="pres">
      <dgm:prSet presAssocID="{5BD01350-8601-4B0A-97E3-A54546E2AE55}" presName="circleB" presStyleLbl="node1" presStyleIdx="3" presStyleCnt="6"/>
      <dgm:spPr/>
    </dgm:pt>
    <dgm:pt modelId="{C008EBC6-C4B4-4B02-B2BB-7DFC7085E81E}" type="pres">
      <dgm:prSet presAssocID="{5BD01350-8601-4B0A-97E3-A54546E2AE55}" presName="spaceB" presStyleCnt="0"/>
      <dgm:spPr/>
    </dgm:pt>
    <dgm:pt modelId="{A413FFB5-1943-4B32-B461-BC40F3E4E28F}" type="pres">
      <dgm:prSet presAssocID="{DCE451CA-6FEB-4644-8960-F4D8983A0BF2}" presName="space" presStyleCnt="0"/>
      <dgm:spPr/>
    </dgm:pt>
    <dgm:pt modelId="{651F513C-BB07-416C-B934-CC4CA23AF4A3}" type="pres">
      <dgm:prSet presAssocID="{9E755206-5C83-4902-9384-494361B9C6F2}" presName="compositeA" presStyleCnt="0"/>
      <dgm:spPr/>
    </dgm:pt>
    <dgm:pt modelId="{6F52E0BF-CF65-4D5D-A55B-B9DBECF2184F}" type="pres">
      <dgm:prSet presAssocID="{9E755206-5C83-4902-9384-494361B9C6F2}" presName="textA" presStyleLbl="revTx" presStyleIdx="4" presStyleCnt="6">
        <dgm:presLayoutVars>
          <dgm:bulletEnabled val="1"/>
        </dgm:presLayoutVars>
      </dgm:prSet>
      <dgm:spPr/>
    </dgm:pt>
    <dgm:pt modelId="{361D61B9-686B-4B85-8D4C-F9DEBC673577}" type="pres">
      <dgm:prSet presAssocID="{9E755206-5C83-4902-9384-494361B9C6F2}" presName="circleA" presStyleLbl="node1" presStyleIdx="4" presStyleCnt="6"/>
      <dgm:spPr/>
    </dgm:pt>
    <dgm:pt modelId="{1F1D5926-0FC1-4F07-B220-B21F55E58BFB}" type="pres">
      <dgm:prSet presAssocID="{9E755206-5C83-4902-9384-494361B9C6F2}" presName="spaceA" presStyleCnt="0"/>
      <dgm:spPr/>
    </dgm:pt>
    <dgm:pt modelId="{30592CDC-572F-42ED-88C4-DB309266F219}" type="pres">
      <dgm:prSet presAssocID="{1DD14365-C441-4FBA-9C79-C2C300520AF4}" presName="space" presStyleCnt="0"/>
      <dgm:spPr/>
    </dgm:pt>
    <dgm:pt modelId="{99A72D53-05EA-4725-B810-E3121619D05D}" type="pres">
      <dgm:prSet presAssocID="{61647F66-1986-4DA0-9D3B-E4C0B400B724}" presName="compositeB" presStyleCnt="0"/>
      <dgm:spPr/>
    </dgm:pt>
    <dgm:pt modelId="{9D292F47-3ABA-4480-9617-85079FC7D451}" type="pres">
      <dgm:prSet presAssocID="{61647F66-1986-4DA0-9D3B-E4C0B400B724}" presName="textB" presStyleLbl="revTx" presStyleIdx="5" presStyleCnt="6">
        <dgm:presLayoutVars>
          <dgm:bulletEnabled val="1"/>
        </dgm:presLayoutVars>
      </dgm:prSet>
      <dgm:spPr/>
    </dgm:pt>
    <dgm:pt modelId="{C5BF52F6-13B0-4142-8A99-FBCDB6E377D4}" type="pres">
      <dgm:prSet presAssocID="{61647F66-1986-4DA0-9D3B-E4C0B400B724}" presName="circleB" presStyleLbl="node1" presStyleIdx="5" presStyleCnt="6"/>
      <dgm:spPr/>
    </dgm:pt>
    <dgm:pt modelId="{8712A033-EFAB-4B9E-868F-2F7F1E1A2B2A}" type="pres">
      <dgm:prSet presAssocID="{61647F66-1986-4DA0-9D3B-E4C0B400B724}" presName="spaceB" presStyleCnt="0"/>
      <dgm:spPr/>
    </dgm:pt>
  </dgm:ptLst>
  <dgm:cxnLst>
    <dgm:cxn modelId="{2A24C317-3D3D-47D2-B4F5-47DB234BEE25}" type="presOf" srcId="{00372263-C659-4435-A039-0A84AB3160E4}" destId="{8E044BFC-8C6E-46B6-8D12-294DA5F8D813}" srcOrd="0" destOrd="0" presId="urn:microsoft.com/office/officeart/2005/8/layout/hProcess11"/>
    <dgm:cxn modelId="{6D96CA19-5C9F-4489-85BE-1C5EF382E262}" srcId="{E5FCA595-1000-4E83-8989-5C20BD224B65}" destId="{00372263-C659-4435-A039-0A84AB3160E4}" srcOrd="2" destOrd="0" parTransId="{2B0C8FE0-3B81-4CDF-9959-66B4F1A2D4F5}" sibTransId="{A832F9E3-CA8E-4EA9-A3BA-8984CE4B302F}"/>
    <dgm:cxn modelId="{3AB4E63B-253F-4ACA-AA9B-47F62F14AB26}" srcId="{E5FCA595-1000-4E83-8989-5C20BD224B65}" destId="{9E755206-5C83-4902-9384-494361B9C6F2}" srcOrd="4" destOrd="0" parTransId="{9C6AF356-3568-405B-A637-6D9314E3B676}" sibTransId="{1DD14365-C441-4FBA-9C79-C2C300520AF4}"/>
    <dgm:cxn modelId="{7D713453-3F03-4BAA-AAC2-8143DB5FDEF7}" srcId="{E5FCA595-1000-4E83-8989-5C20BD224B65}" destId="{61647F66-1986-4DA0-9D3B-E4C0B400B724}" srcOrd="5" destOrd="0" parTransId="{39D60B7E-7913-4EDF-B419-83D5EE67C932}" sibTransId="{2926693A-8CC7-410E-B370-FBDE622DE160}"/>
    <dgm:cxn modelId="{E5BB9C74-8602-4DB5-AA93-A96B07B9929B}" type="presOf" srcId="{E5FCA595-1000-4E83-8989-5C20BD224B65}" destId="{B135AF44-EDC8-4B80-882F-5C8106560CE3}" srcOrd="0" destOrd="0" presId="urn:microsoft.com/office/officeart/2005/8/layout/hProcess11"/>
    <dgm:cxn modelId="{D1299156-B30D-40C0-9A5E-5869F707EC64}" type="presOf" srcId="{61647F66-1986-4DA0-9D3B-E4C0B400B724}" destId="{9D292F47-3ABA-4480-9617-85079FC7D451}" srcOrd="0" destOrd="0" presId="urn:microsoft.com/office/officeart/2005/8/layout/hProcess11"/>
    <dgm:cxn modelId="{031A7F7D-34EE-4644-BBF9-DEEDEB7C96A1}" srcId="{E5FCA595-1000-4E83-8989-5C20BD224B65}" destId="{51E5D685-F212-49C6-B054-E6FC699D10E5}" srcOrd="0" destOrd="0" parTransId="{E9A2E72C-B74B-4924-BF46-8256480E7E62}" sibTransId="{A95CFB51-6777-4032-9E3A-9BE521116E89}"/>
    <dgm:cxn modelId="{FE4C28A1-C630-4F51-99A5-889F9F7836B2}" type="presOf" srcId="{5BD01350-8601-4B0A-97E3-A54546E2AE55}" destId="{1A7E2176-4945-4F73-991A-F531CE22CAAA}" srcOrd="0" destOrd="0" presId="urn:microsoft.com/office/officeart/2005/8/layout/hProcess11"/>
    <dgm:cxn modelId="{91EB72A5-8120-4427-92B7-BFCBE05DAE52}" type="presOf" srcId="{51E5D685-F212-49C6-B054-E6FC699D10E5}" destId="{6E94CD7E-13FF-4E68-9602-D9D145345444}" srcOrd="0" destOrd="0" presId="urn:microsoft.com/office/officeart/2005/8/layout/hProcess11"/>
    <dgm:cxn modelId="{2F37E8A8-7A4E-4EC9-9497-FF540C24C24C}" type="presOf" srcId="{9E755206-5C83-4902-9384-494361B9C6F2}" destId="{6F52E0BF-CF65-4D5D-A55B-B9DBECF2184F}" srcOrd="0" destOrd="0" presId="urn:microsoft.com/office/officeart/2005/8/layout/hProcess11"/>
    <dgm:cxn modelId="{EA97C3B8-DC79-49AD-B819-427DCD5FA93C}" srcId="{E5FCA595-1000-4E83-8989-5C20BD224B65}" destId="{5BD01350-8601-4B0A-97E3-A54546E2AE55}" srcOrd="3" destOrd="0" parTransId="{A61EF9E9-8327-4CC5-993C-391F5FC8EBFA}" sibTransId="{DCE451CA-6FEB-4644-8960-F4D8983A0BF2}"/>
    <dgm:cxn modelId="{2D5AA4C5-80D4-4AA3-87B9-E6DC132A4D8C}" srcId="{E5FCA595-1000-4E83-8989-5C20BD224B65}" destId="{0B1DF6F7-89A5-4AC7-B2BF-12EEB6E2FB10}" srcOrd="1" destOrd="0" parTransId="{9A569EE6-6575-4361-A2C9-0DAD1D9DC640}" sibTransId="{8A4F5EBF-957D-40DA-96DC-257D7C09A814}"/>
    <dgm:cxn modelId="{6C2ECEF3-E5F5-43D2-9B93-EDDE7E47C4D8}" type="presOf" srcId="{0B1DF6F7-89A5-4AC7-B2BF-12EEB6E2FB10}" destId="{1E9AB7C1-3366-4476-8E85-8D6A5E5D0C53}" srcOrd="0" destOrd="0" presId="urn:microsoft.com/office/officeart/2005/8/layout/hProcess11"/>
    <dgm:cxn modelId="{60908892-9E0D-4D29-AFC6-DAF5B2AF3A38}" type="presParOf" srcId="{B135AF44-EDC8-4B80-882F-5C8106560CE3}" destId="{2C2415CC-8E02-437D-B13B-93FFE1C0A93F}" srcOrd="0" destOrd="0" presId="urn:microsoft.com/office/officeart/2005/8/layout/hProcess11"/>
    <dgm:cxn modelId="{AA977D3A-1052-489E-A9B5-7F08472EBB8B}" type="presParOf" srcId="{B135AF44-EDC8-4B80-882F-5C8106560CE3}" destId="{2928024A-C5B9-45CD-8626-E844F9696CF5}" srcOrd="1" destOrd="0" presId="urn:microsoft.com/office/officeart/2005/8/layout/hProcess11"/>
    <dgm:cxn modelId="{03FEF020-43A4-4364-9E94-199F44491D49}" type="presParOf" srcId="{2928024A-C5B9-45CD-8626-E844F9696CF5}" destId="{96BB3C30-C4FE-497E-BE84-EA58DE4A0430}" srcOrd="0" destOrd="0" presId="urn:microsoft.com/office/officeart/2005/8/layout/hProcess11"/>
    <dgm:cxn modelId="{9AFF4E3A-9F0E-4266-B5DF-136062983C22}" type="presParOf" srcId="{96BB3C30-C4FE-497E-BE84-EA58DE4A0430}" destId="{6E94CD7E-13FF-4E68-9602-D9D145345444}" srcOrd="0" destOrd="0" presId="urn:microsoft.com/office/officeart/2005/8/layout/hProcess11"/>
    <dgm:cxn modelId="{687F1C3D-5929-4694-885C-EF9ABED60791}" type="presParOf" srcId="{96BB3C30-C4FE-497E-BE84-EA58DE4A0430}" destId="{7C1A74D7-7326-43C5-A555-9B27B485E75C}" srcOrd="1" destOrd="0" presId="urn:microsoft.com/office/officeart/2005/8/layout/hProcess11"/>
    <dgm:cxn modelId="{EA2FFBD8-0871-4778-9FC3-6EFDADF4E0F3}" type="presParOf" srcId="{96BB3C30-C4FE-497E-BE84-EA58DE4A0430}" destId="{F76A3C42-7179-4EC4-8331-9D2336758947}" srcOrd="2" destOrd="0" presId="urn:microsoft.com/office/officeart/2005/8/layout/hProcess11"/>
    <dgm:cxn modelId="{8E4B8ABC-9A62-4C92-AF40-8B649EE3BD55}" type="presParOf" srcId="{2928024A-C5B9-45CD-8626-E844F9696CF5}" destId="{70F2633D-7581-494A-B987-CBBEC26476B6}" srcOrd="1" destOrd="0" presId="urn:microsoft.com/office/officeart/2005/8/layout/hProcess11"/>
    <dgm:cxn modelId="{807AC918-1D63-4864-A211-265D0E164C06}" type="presParOf" srcId="{2928024A-C5B9-45CD-8626-E844F9696CF5}" destId="{1AA2F5C3-FBA8-4F36-8F70-A8605BFBE6AA}" srcOrd="2" destOrd="0" presId="urn:microsoft.com/office/officeart/2005/8/layout/hProcess11"/>
    <dgm:cxn modelId="{723B6B22-E77D-4F7D-A202-3CA95077B8D2}" type="presParOf" srcId="{1AA2F5C3-FBA8-4F36-8F70-A8605BFBE6AA}" destId="{1E9AB7C1-3366-4476-8E85-8D6A5E5D0C53}" srcOrd="0" destOrd="0" presId="urn:microsoft.com/office/officeart/2005/8/layout/hProcess11"/>
    <dgm:cxn modelId="{EC0821EE-6DE3-45F1-A7A0-29CE813718EF}" type="presParOf" srcId="{1AA2F5C3-FBA8-4F36-8F70-A8605BFBE6AA}" destId="{C7F57AC0-1FB0-4950-A7FA-CC5DD92DECEB}" srcOrd="1" destOrd="0" presId="urn:microsoft.com/office/officeart/2005/8/layout/hProcess11"/>
    <dgm:cxn modelId="{7627C0B3-AB81-4F80-9C29-CEBFB2852DA0}" type="presParOf" srcId="{1AA2F5C3-FBA8-4F36-8F70-A8605BFBE6AA}" destId="{45B11772-93B6-48A9-A440-B617C176DFF3}" srcOrd="2" destOrd="0" presId="urn:microsoft.com/office/officeart/2005/8/layout/hProcess11"/>
    <dgm:cxn modelId="{F75D175B-7105-4F34-9134-4A8C9C96F44C}" type="presParOf" srcId="{2928024A-C5B9-45CD-8626-E844F9696CF5}" destId="{5A89378C-1152-44AD-9391-4098299DBDD9}" srcOrd="3" destOrd="0" presId="urn:microsoft.com/office/officeart/2005/8/layout/hProcess11"/>
    <dgm:cxn modelId="{1981A715-A8C6-474B-BBC5-D0F57E8DD46C}" type="presParOf" srcId="{2928024A-C5B9-45CD-8626-E844F9696CF5}" destId="{DBB5E313-1C5B-47B3-AEA3-8CDDF7D52635}" srcOrd="4" destOrd="0" presId="urn:microsoft.com/office/officeart/2005/8/layout/hProcess11"/>
    <dgm:cxn modelId="{3834ED27-A612-4D40-A78C-F3190B088D39}" type="presParOf" srcId="{DBB5E313-1C5B-47B3-AEA3-8CDDF7D52635}" destId="{8E044BFC-8C6E-46B6-8D12-294DA5F8D813}" srcOrd="0" destOrd="0" presId="urn:microsoft.com/office/officeart/2005/8/layout/hProcess11"/>
    <dgm:cxn modelId="{44EF0510-4543-4F91-BF91-017504C150AB}" type="presParOf" srcId="{DBB5E313-1C5B-47B3-AEA3-8CDDF7D52635}" destId="{CB16FCFD-6735-4BD8-9B63-13C82328D142}" srcOrd="1" destOrd="0" presId="urn:microsoft.com/office/officeart/2005/8/layout/hProcess11"/>
    <dgm:cxn modelId="{27192E63-8236-4A2C-95AA-A288AD7E6D6B}" type="presParOf" srcId="{DBB5E313-1C5B-47B3-AEA3-8CDDF7D52635}" destId="{30D3ACD8-BAEE-481D-847D-AFBA70F25086}" srcOrd="2" destOrd="0" presId="urn:microsoft.com/office/officeart/2005/8/layout/hProcess11"/>
    <dgm:cxn modelId="{4EE15F53-D140-4F43-A599-8C0EFEAF810B}" type="presParOf" srcId="{2928024A-C5B9-45CD-8626-E844F9696CF5}" destId="{548025BF-F305-498E-BE74-E5B686636D8F}" srcOrd="5" destOrd="0" presId="urn:microsoft.com/office/officeart/2005/8/layout/hProcess11"/>
    <dgm:cxn modelId="{DB6A2873-E020-4444-B89E-CCBF22361D24}" type="presParOf" srcId="{2928024A-C5B9-45CD-8626-E844F9696CF5}" destId="{9FBE3A09-A4AB-4152-AD8D-A04AB2B08EAC}" srcOrd="6" destOrd="0" presId="urn:microsoft.com/office/officeart/2005/8/layout/hProcess11"/>
    <dgm:cxn modelId="{F5E94BEF-0ED0-4866-B913-45DA37DEE642}" type="presParOf" srcId="{9FBE3A09-A4AB-4152-AD8D-A04AB2B08EAC}" destId="{1A7E2176-4945-4F73-991A-F531CE22CAAA}" srcOrd="0" destOrd="0" presId="urn:microsoft.com/office/officeart/2005/8/layout/hProcess11"/>
    <dgm:cxn modelId="{6B311F7E-071B-4E97-AE23-015EB08B4505}" type="presParOf" srcId="{9FBE3A09-A4AB-4152-AD8D-A04AB2B08EAC}" destId="{F534F9F9-8B4C-4E94-A612-C0B1D2FBF576}" srcOrd="1" destOrd="0" presId="urn:microsoft.com/office/officeart/2005/8/layout/hProcess11"/>
    <dgm:cxn modelId="{B38EE06C-4453-4DD0-BE67-3F24FAB62825}" type="presParOf" srcId="{9FBE3A09-A4AB-4152-AD8D-A04AB2B08EAC}" destId="{C008EBC6-C4B4-4B02-B2BB-7DFC7085E81E}" srcOrd="2" destOrd="0" presId="urn:microsoft.com/office/officeart/2005/8/layout/hProcess11"/>
    <dgm:cxn modelId="{C1842F86-3443-4D71-83B9-AB1ADF956559}" type="presParOf" srcId="{2928024A-C5B9-45CD-8626-E844F9696CF5}" destId="{A413FFB5-1943-4B32-B461-BC40F3E4E28F}" srcOrd="7" destOrd="0" presId="urn:microsoft.com/office/officeart/2005/8/layout/hProcess11"/>
    <dgm:cxn modelId="{5BD1E8FB-1923-43BD-A1CD-7F7C4B2BF852}" type="presParOf" srcId="{2928024A-C5B9-45CD-8626-E844F9696CF5}" destId="{651F513C-BB07-416C-B934-CC4CA23AF4A3}" srcOrd="8" destOrd="0" presId="urn:microsoft.com/office/officeart/2005/8/layout/hProcess11"/>
    <dgm:cxn modelId="{23CD1ACC-0302-4227-A0AD-761312E519BE}" type="presParOf" srcId="{651F513C-BB07-416C-B934-CC4CA23AF4A3}" destId="{6F52E0BF-CF65-4D5D-A55B-B9DBECF2184F}" srcOrd="0" destOrd="0" presId="urn:microsoft.com/office/officeart/2005/8/layout/hProcess11"/>
    <dgm:cxn modelId="{CBD5A252-7181-48C7-84B7-BEE6705C8EFA}" type="presParOf" srcId="{651F513C-BB07-416C-B934-CC4CA23AF4A3}" destId="{361D61B9-686B-4B85-8D4C-F9DEBC673577}" srcOrd="1" destOrd="0" presId="urn:microsoft.com/office/officeart/2005/8/layout/hProcess11"/>
    <dgm:cxn modelId="{B01D30EE-73A7-4F40-85FF-2AABAB4D53E4}" type="presParOf" srcId="{651F513C-BB07-416C-B934-CC4CA23AF4A3}" destId="{1F1D5926-0FC1-4F07-B220-B21F55E58BFB}" srcOrd="2" destOrd="0" presId="urn:microsoft.com/office/officeart/2005/8/layout/hProcess11"/>
    <dgm:cxn modelId="{A30F3869-BC21-41AA-AD09-08B6E06E9FA8}" type="presParOf" srcId="{2928024A-C5B9-45CD-8626-E844F9696CF5}" destId="{30592CDC-572F-42ED-88C4-DB309266F219}" srcOrd="9" destOrd="0" presId="urn:microsoft.com/office/officeart/2005/8/layout/hProcess11"/>
    <dgm:cxn modelId="{E658DF00-6A40-4123-94A1-10179B86C50C}" type="presParOf" srcId="{2928024A-C5B9-45CD-8626-E844F9696CF5}" destId="{99A72D53-05EA-4725-B810-E3121619D05D}" srcOrd="10" destOrd="0" presId="urn:microsoft.com/office/officeart/2005/8/layout/hProcess11"/>
    <dgm:cxn modelId="{A40D37B3-C0EB-4E14-83FD-401E8815E463}" type="presParOf" srcId="{99A72D53-05EA-4725-B810-E3121619D05D}" destId="{9D292F47-3ABA-4480-9617-85079FC7D451}" srcOrd="0" destOrd="0" presId="urn:microsoft.com/office/officeart/2005/8/layout/hProcess11"/>
    <dgm:cxn modelId="{2E8EA519-296A-49FF-B644-5355A842664E}" type="presParOf" srcId="{99A72D53-05EA-4725-B810-E3121619D05D}" destId="{C5BF52F6-13B0-4142-8A99-FBCDB6E377D4}" srcOrd="1" destOrd="0" presId="urn:microsoft.com/office/officeart/2005/8/layout/hProcess11"/>
    <dgm:cxn modelId="{6AF5D12D-F392-4B52-812B-1C12C4DE79AE}" type="presParOf" srcId="{99A72D53-05EA-4725-B810-E3121619D05D}" destId="{8712A033-EFAB-4B9E-868F-2F7F1E1A2B2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479DD2-B02B-4A4F-A308-CE60A736D615}"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zh-CN" altLang="en-US"/>
        </a:p>
      </dgm:t>
    </dgm:pt>
    <dgm:pt modelId="{4F67897E-1B4D-4D02-B8D8-F8EF70CF282F}">
      <dgm:prSet custT="1"/>
      <dgm:spPr/>
      <dgm:t>
        <a:bodyPr/>
        <a:lstStyle/>
        <a:p>
          <a:r>
            <a:rPr lang="en-US" sz="2000" dirty="0">
              <a:latin typeface="微软雅黑" panose="020B0503020204020204" pitchFamily="34" charset="-122"/>
              <a:ea typeface="微软雅黑" panose="020B0503020204020204" pitchFamily="34" charset="-122"/>
            </a:rPr>
            <a:t>relationships between words in a query, grasping nuances and subtleties.  </a:t>
          </a:r>
          <a:endParaRPr lang="zh-CN" sz="2000" dirty="0">
            <a:latin typeface="微软雅黑" panose="020B0503020204020204" pitchFamily="34" charset="-122"/>
            <a:ea typeface="微软雅黑" panose="020B0503020204020204" pitchFamily="34" charset="-122"/>
          </a:endParaRPr>
        </a:p>
      </dgm:t>
    </dgm:pt>
    <dgm:pt modelId="{DDE5A2E1-60AE-4E94-A1C6-12B0BDC289C3}" type="parTrans" cxnId="{2287BC53-E568-44BA-A173-3616B9077E2B}">
      <dgm:prSet/>
      <dgm:spPr/>
      <dgm:t>
        <a:bodyPr/>
        <a:lstStyle/>
        <a:p>
          <a:endParaRPr lang="zh-CN" altLang="en-US"/>
        </a:p>
      </dgm:t>
    </dgm:pt>
    <dgm:pt modelId="{8B241E43-5C53-4FB4-B069-BFD3C758CA86}" type="sibTrans" cxnId="{2287BC53-E568-44BA-A173-3616B9077E2B}">
      <dgm:prSet/>
      <dgm:spPr/>
      <dgm:t>
        <a:bodyPr/>
        <a:lstStyle/>
        <a:p>
          <a:endParaRPr lang="zh-CN" altLang="en-US"/>
        </a:p>
      </dgm:t>
    </dgm:pt>
    <dgm:pt modelId="{18FA72EA-8EED-489A-B1F0-94C308C46465}">
      <dgm:prSet custT="1"/>
      <dgm:spPr/>
      <dgm:t>
        <a:bodyPr/>
        <a:lstStyle/>
        <a:p>
          <a:r>
            <a:rPr lang="en-US" altLang="zh-CN" sz="2000" dirty="0">
              <a:latin typeface="微软雅黑" panose="020B0503020204020204" pitchFamily="34" charset="-122"/>
              <a:ea typeface="微软雅黑" panose="020B0503020204020204" pitchFamily="34" charset="-122"/>
            </a:rPr>
            <a:t>combinate with various</a:t>
          </a:r>
          <a:r>
            <a:rPr lang="en-US" sz="2000" dirty="0">
              <a:latin typeface="微软雅黑" panose="020B0503020204020204" pitchFamily="34" charset="-122"/>
              <a:ea typeface="微软雅黑" panose="020B0503020204020204" pitchFamily="34" charset="-122"/>
            </a:rPr>
            <a:t> AI technology</a:t>
          </a:r>
          <a:endParaRPr lang="zh-CN" sz="2000" dirty="0">
            <a:latin typeface="微软雅黑" panose="020B0503020204020204" pitchFamily="34" charset="-122"/>
            <a:ea typeface="微软雅黑" panose="020B0503020204020204" pitchFamily="34" charset="-122"/>
          </a:endParaRPr>
        </a:p>
      </dgm:t>
    </dgm:pt>
    <dgm:pt modelId="{7E783A23-EB80-4704-A6AC-5A968FF1E076}" type="parTrans" cxnId="{2825BC1F-F7D7-4029-8A97-5A037211765B}">
      <dgm:prSet/>
      <dgm:spPr/>
      <dgm:t>
        <a:bodyPr/>
        <a:lstStyle/>
        <a:p>
          <a:endParaRPr lang="zh-CN" altLang="en-US"/>
        </a:p>
      </dgm:t>
    </dgm:pt>
    <dgm:pt modelId="{B94BFF25-A00F-4CFC-AFB3-2DBA5B0CF52A}" type="sibTrans" cxnId="{2825BC1F-F7D7-4029-8A97-5A037211765B}">
      <dgm:prSet/>
      <dgm:spPr/>
      <dgm:t>
        <a:bodyPr/>
        <a:lstStyle/>
        <a:p>
          <a:endParaRPr lang="zh-CN" altLang="en-US"/>
        </a:p>
      </dgm:t>
    </dgm:pt>
    <dgm:pt modelId="{C0C2AA6B-2BC9-4825-A226-FB9D19B312B9}">
      <dgm:prSet custT="1"/>
      <dgm:spPr/>
      <dgm:t>
        <a:bodyPr/>
        <a:lstStyle/>
        <a:p>
          <a:r>
            <a:rPr lang="en-US" altLang="zh-CN" sz="2000" dirty="0">
              <a:latin typeface="微软雅黑" panose="020B0503020204020204" pitchFamily="34" charset="-122"/>
              <a:ea typeface="微软雅黑" panose="020B0503020204020204" pitchFamily="34" charset="-122"/>
            </a:rPr>
            <a:t>understanding of user intent</a:t>
          </a:r>
          <a:endParaRPr lang="zh-CN" sz="2000" dirty="0">
            <a:latin typeface="微软雅黑" panose="020B0503020204020204" pitchFamily="34" charset="-122"/>
            <a:ea typeface="微软雅黑" panose="020B0503020204020204" pitchFamily="34" charset="-122"/>
          </a:endParaRPr>
        </a:p>
      </dgm:t>
    </dgm:pt>
    <dgm:pt modelId="{DE38CCF4-B83C-4782-9601-424E89C03665}" type="parTrans" cxnId="{4CC74F7F-884A-4946-B1F2-8E08BD1FC70F}">
      <dgm:prSet/>
      <dgm:spPr/>
      <dgm:t>
        <a:bodyPr/>
        <a:lstStyle/>
        <a:p>
          <a:endParaRPr lang="zh-CN" altLang="en-US"/>
        </a:p>
      </dgm:t>
    </dgm:pt>
    <dgm:pt modelId="{69465776-FFFF-4259-8525-86EBCDAB56BF}" type="sibTrans" cxnId="{4CC74F7F-884A-4946-B1F2-8E08BD1FC70F}">
      <dgm:prSet/>
      <dgm:spPr/>
      <dgm:t>
        <a:bodyPr/>
        <a:lstStyle/>
        <a:p>
          <a:endParaRPr lang="zh-CN" altLang="en-US"/>
        </a:p>
      </dgm:t>
    </dgm:pt>
    <dgm:pt modelId="{BF94DF07-F74F-44DA-B64B-FD8A03AF178C}" type="pres">
      <dgm:prSet presAssocID="{C3479DD2-B02B-4A4F-A308-CE60A736D615}" presName="composite" presStyleCnt="0">
        <dgm:presLayoutVars>
          <dgm:chMax val="5"/>
          <dgm:dir/>
          <dgm:animLvl val="ctr"/>
          <dgm:resizeHandles val="exact"/>
        </dgm:presLayoutVars>
      </dgm:prSet>
      <dgm:spPr/>
    </dgm:pt>
    <dgm:pt modelId="{BC52C66E-6500-4551-B914-631C654950CA}" type="pres">
      <dgm:prSet presAssocID="{C3479DD2-B02B-4A4F-A308-CE60A736D615}" presName="cycle" presStyleCnt="0"/>
      <dgm:spPr/>
    </dgm:pt>
    <dgm:pt modelId="{5D7F67C0-FAD8-4531-A54B-EC5559503091}" type="pres">
      <dgm:prSet presAssocID="{C3479DD2-B02B-4A4F-A308-CE60A736D615}" presName="centerShape" presStyleCnt="0"/>
      <dgm:spPr/>
    </dgm:pt>
    <dgm:pt modelId="{D0841C19-EB66-4742-8BBD-D7F6705229FA}" type="pres">
      <dgm:prSet presAssocID="{C3479DD2-B02B-4A4F-A308-CE60A736D615}" presName="connSite" presStyleLbl="node1" presStyleIdx="0" presStyleCnt="4"/>
      <dgm:spPr/>
    </dgm:pt>
    <dgm:pt modelId="{0B3F98C4-6C68-4BDA-8816-AAFFBB23360E}" type="pres">
      <dgm:prSet presAssocID="{C3479DD2-B02B-4A4F-A308-CE60A736D615}" presName="visible" presStyleLbl="node1" presStyleIdx="0" presStyleCnt="4"/>
      <dgm:spPr>
        <a:blipFill>
          <a:blip xmlns:r="http://schemas.openxmlformats.org/officeDocument/2006/relationships" r:embed="rId1"/>
          <a:srcRect/>
          <a:stretch>
            <a:fillRect l="-10000" r="-10000"/>
          </a:stretch>
        </a:blipFill>
      </dgm:spPr>
    </dgm:pt>
    <dgm:pt modelId="{C063DD20-6B2F-4158-9675-9BF3F7EE68FF}" type="pres">
      <dgm:prSet presAssocID="{DE38CCF4-B83C-4782-9601-424E89C03665}" presName="Name25" presStyleLbl="parChTrans1D1" presStyleIdx="0" presStyleCnt="3"/>
      <dgm:spPr/>
    </dgm:pt>
    <dgm:pt modelId="{81E81623-ACF7-4E31-828F-17CF00ED9905}" type="pres">
      <dgm:prSet presAssocID="{C0C2AA6B-2BC9-4825-A226-FB9D19B312B9}" presName="node" presStyleCnt="0"/>
      <dgm:spPr/>
    </dgm:pt>
    <dgm:pt modelId="{3918C2D6-10F3-461B-8CB9-796FA210725F}" type="pres">
      <dgm:prSet presAssocID="{C0C2AA6B-2BC9-4825-A226-FB9D19B312B9}" presName="parentNode" presStyleLbl="node1" presStyleIdx="1" presStyleCnt="4" custScaleX="249835" custScaleY="76496" custLinFactX="100000" custLinFactNeighborX="118876" custLinFactNeighborY="3828">
        <dgm:presLayoutVars>
          <dgm:chMax val="1"/>
          <dgm:bulletEnabled val="1"/>
        </dgm:presLayoutVars>
      </dgm:prSet>
      <dgm:spPr>
        <a:prstGeom prst="roundRect">
          <a:avLst/>
        </a:prstGeom>
      </dgm:spPr>
    </dgm:pt>
    <dgm:pt modelId="{EB0BA007-5F70-488C-9FD0-24319CDE3E80}" type="pres">
      <dgm:prSet presAssocID="{C0C2AA6B-2BC9-4825-A226-FB9D19B312B9}" presName="childNode" presStyleLbl="revTx" presStyleIdx="0" presStyleCnt="0">
        <dgm:presLayoutVars>
          <dgm:bulletEnabled val="1"/>
        </dgm:presLayoutVars>
      </dgm:prSet>
      <dgm:spPr/>
    </dgm:pt>
    <dgm:pt modelId="{0D6A6FFE-D124-4C88-8A4D-8EC366CAA627}" type="pres">
      <dgm:prSet presAssocID="{DDE5A2E1-60AE-4E94-A1C6-12B0BDC289C3}" presName="Name25" presStyleLbl="parChTrans1D1" presStyleIdx="1" presStyleCnt="3"/>
      <dgm:spPr/>
    </dgm:pt>
    <dgm:pt modelId="{6ADC1C44-F6BA-467A-91EE-293EA599FA32}" type="pres">
      <dgm:prSet presAssocID="{4F67897E-1B4D-4D02-B8D8-F8EF70CF282F}" presName="node" presStyleCnt="0"/>
      <dgm:spPr/>
    </dgm:pt>
    <dgm:pt modelId="{BB2E70BF-62B9-46A8-BDAA-93740DDF3DE9}" type="pres">
      <dgm:prSet presAssocID="{4F67897E-1B4D-4D02-B8D8-F8EF70CF282F}" presName="parentNode" presStyleLbl="node1" presStyleIdx="2" presStyleCnt="4" custScaleX="246587" custScaleY="79595" custLinFactX="86108" custLinFactNeighborX="100000" custLinFactNeighborY="-11265">
        <dgm:presLayoutVars>
          <dgm:chMax val="1"/>
          <dgm:bulletEnabled val="1"/>
        </dgm:presLayoutVars>
      </dgm:prSet>
      <dgm:spPr>
        <a:prstGeom prst="roundRect">
          <a:avLst/>
        </a:prstGeom>
      </dgm:spPr>
    </dgm:pt>
    <dgm:pt modelId="{973DAA88-0716-4D67-8564-6B8A916E190F}" type="pres">
      <dgm:prSet presAssocID="{4F67897E-1B4D-4D02-B8D8-F8EF70CF282F}" presName="childNode" presStyleLbl="revTx" presStyleIdx="0" presStyleCnt="0">
        <dgm:presLayoutVars>
          <dgm:bulletEnabled val="1"/>
        </dgm:presLayoutVars>
      </dgm:prSet>
      <dgm:spPr/>
    </dgm:pt>
    <dgm:pt modelId="{6FC4562D-6733-41A9-8675-344042D8C921}" type="pres">
      <dgm:prSet presAssocID="{7E783A23-EB80-4704-A6AC-5A968FF1E076}" presName="Name25" presStyleLbl="parChTrans1D1" presStyleIdx="2" presStyleCnt="3"/>
      <dgm:spPr/>
    </dgm:pt>
    <dgm:pt modelId="{AAE0775B-6626-4D6F-8FA9-C0A2D5527D32}" type="pres">
      <dgm:prSet presAssocID="{18FA72EA-8EED-489A-B1F0-94C308C46465}" presName="node" presStyleCnt="0"/>
      <dgm:spPr/>
    </dgm:pt>
    <dgm:pt modelId="{FCF0A067-9925-463D-B25B-7103B7C07A7D}" type="pres">
      <dgm:prSet presAssocID="{18FA72EA-8EED-489A-B1F0-94C308C46465}" presName="parentNode" presStyleLbl="node1" presStyleIdx="3" presStyleCnt="4" custScaleX="245408" custScaleY="66950" custLinFactX="100000" custLinFactNeighborX="120741" custLinFactNeighborY="-30984">
        <dgm:presLayoutVars>
          <dgm:chMax val="1"/>
          <dgm:bulletEnabled val="1"/>
        </dgm:presLayoutVars>
      </dgm:prSet>
      <dgm:spPr>
        <a:prstGeom prst="roundRect">
          <a:avLst/>
        </a:prstGeom>
      </dgm:spPr>
    </dgm:pt>
    <dgm:pt modelId="{B32FC90F-80D1-4561-8852-F241629972E9}" type="pres">
      <dgm:prSet presAssocID="{18FA72EA-8EED-489A-B1F0-94C308C46465}" presName="childNode" presStyleLbl="revTx" presStyleIdx="0" presStyleCnt="0">
        <dgm:presLayoutVars>
          <dgm:bulletEnabled val="1"/>
        </dgm:presLayoutVars>
      </dgm:prSet>
      <dgm:spPr/>
    </dgm:pt>
  </dgm:ptLst>
  <dgm:cxnLst>
    <dgm:cxn modelId="{2825BC1F-F7D7-4029-8A97-5A037211765B}" srcId="{C3479DD2-B02B-4A4F-A308-CE60A736D615}" destId="{18FA72EA-8EED-489A-B1F0-94C308C46465}" srcOrd="2" destOrd="0" parTransId="{7E783A23-EB80-4704-A6AC-5A968FF1E076}" sibTransId="{B94BFF25-A00F-4CFC-AFB3-2DBA5B0CF52A}"/>
    <dgm:cxn modelId="{3BFE0A6A-8535-4326-8CBB-180B97B2100F}" type="presOf" srcId="{7E783A23-EB80-4704-A6AC-5A968FF1E076}" destId="{6FC4562D-6733-41A9-8675-344042D8C921}" srcOrd="0" destOrd="0" presId="urn:microsoft.com/office/officeart/2005/8/layout/radial2"/>
    <dgm:cxn modelId="{2287BC53-E568-44BA-A173-3616B9077E2B}" srcId="{C3479DD2-B02B-4A4F-A308-CE60A736D615}" destId="{4F67897E-1B4D-4D02-B8D8-F8EF70CF282F}" srcOrd="1" destOrd="0" parTransId="{DDE5A2E1-60AE-4E94-A1C6-12B0BDC289C3}" sibTransId="{8B241E43-5C53-4FB4-B069-BFD3C758CA86}"/>
    <dgm:cxn modelId="{4CC74F7F-884A-4946-B1F2-8E08BD1FC70F}" srcId="{C3479DD2-B02B-4A4F-A308-CE60A736D615}" destId="{C0C2AA6B-2BC9-4825-A226-FB9D19B312B9}" srcOrd="0" destOrd="0" parTransId="{DE38CCF4-B83C-4782-9601-424E89C03665}" sibTransId="{69465776-FFFF-4259-8525-86EBCDAB56BF}"/>
    <dgm:cxn modelId="{F2870183-AD3C-403D-AFB2-7253BE191370}" type="presOf" srcId="{C0C2AA6B-2BC9-4825-A226-FB9D19B312B9}" destId="{3918C2D6-10F3-461B-8CB9-796FA210725F}" srcOrd="0" destOrd="0" presId="urn:microsoft.com/office/officeart/2005/8/layout/radial2"/>
    <dgm:cxn modelId="{B0931B8A-3A73-4864-8C71-C879161A0B4F}" type="presOf" srcId="{4F67897E-1B4D-4D02-B8D8-F8EF70CF282F}" destId="{BB2E70BF-62B9-46A8-BDAA-93740DDF3DE9}" srcOrd="0" destOrd="0" presId="urn:microsoft.com/office/officeart/2005/8/layout/radial2"/>
    <dgm:cxn modelId="{F54ED5BA-8A9D-40A3-9D03-453E02194E1F}" type="presOf" srcId="{C3479DD2-B02B-4A4F-A308-CE60A736D615}" destId="{BF94DF07-F74F-44DA-B64B-FD8A03AF178C}" srcOrd="0" destOrd="0" presId="urn:microsoft.com/office/officeart/2005/8/layout/radial2"/>
    <dgm:cxn modelId="{FC621FC7-D812-433B-A26A-A2C4131AF9A3}" type="presOf" srcId="{DE38CCF4-B83C-4782-9601-424E89C03665}" destId="{C063DD20-6B2F-4158-9675-9BF3F7EE68FF}" srcOrd="0" destOrd="0" presId="urn:microsoft.com/office/officeart/2005/8/layout/radial2"/>
    <dgm:cxn modelId="{B77DB6CF-D37F-4DBE-81E5-C6EEE94CE4D5}" type="presOf" srcId="{18FA72EA-8EED-489A-B1F0-94C308C46465}" destId="{FCF0A067-9925-463D-B25B-7103B7C07A7D}" srcOrd="0" destOrd="0" presId="urn:microsoft.com/office/officeart/2005/8/layout/radial2"/>
    <dgm:cxn modelId="{1CA27BFA-B41A-439C-B7E0-F8B872413AF1}" type="presOf" srcId="{DDE5A2E1-60AE-4E94-A1C6-12B0BDC289C3}" destId="{0D6A6FFE-D124-4C88-8A4D-8EC366CAA627}" srcOrd="0" destOrd="0" presId="urn:microsoft.com/office/officeart/2005/8/layout/radial2"/>
    <dgm:cxn modelId="{42BB4A5C-5FBB-455F-8E64-B2F602E23E5F}" type="presParOf" srcId="{BF94DF07-F74F-44DA-B64B-FD8A03AF178C}" destId="{BC52C66E-6500-4551-B914-631C654950CA}" srcOrd="0" destOrd="0" presId="urn:microsoft.com/office/officeart/2005/8/layout/radial2"/>
    <dgm:cxn modelId="{57D0BDC5-5437-4D04-9BB9-3A369B2BE996}" type="presParOf" srcId="{BC52C66E-6500-4551-B914-631C654950CA}" destId="{5D7F67C0-FAD8-4531-A54B-EC5559503091}" srcOrd="0" destOrd="0" presId="urn:microsoft.com/office/officeart/2005/8/layout/radial2"/>
    <dgm:cxn modelId="{889E775F-F4D2-4ADD-9F33-CC602607EE35}" type="presParOf" srcId="{5D7F67C0-FAD8-4531-A54B-EC5559503091}" destId="{D0841C19-EB66-4742-8BBD-D7F6705229FA}" srcOrd="0" destOrd="0" presId="urn:microsoft.com/office/officeart/2005/8/layout/radial2"/>
    <dgm:cxn modelId="{CF7448D1-DA9E-436D-8160-3035D5096CE7}" type="presParOf" srcId="{5D7F67C0-FAD8-4531-A54B-EC5559503091}" destId="{0B3F98C4-6C68-4BDA-8816-AAFFBB23360E}" srcOrd="1" destOrd="0" presId="urn:microsoft.com/office/officeart/2005/8/layout/radial2"/>
    <dgm:cxn modelId="{D6C3FEC3-D1EF-4206-96D7-89FC6E3C6D74}" type="presParOf" srcId="{BC52C66E-6500-4551-B914-631C654950CA}" destId="{C063DD20-6B2F-4158-9675-9BF3F7EE68FF}" srcOrd="1" destOrd="0" presId="urn:microsoft.com/office/officeart/2005/8/layout/radial2"/>
    <dgm:cxn modelId="{8C557687-B21E-49FA-A411-2D1663E8E752}" type="presParOf" srcId="{BC52C66E-6500-4551-B914-631C654950CA}" destId="{81E81623-ACF7-4E31-828F-17CF00ED9905}" srcOrd="2" destOrd="0" presId="urn:microsoft.com/office/officeart/2005/8/layout/radial2"/>
    <dgm:cxn modelId="{9A70D602-5072-4272-805F-757121C8A398}" type="presParOf" srcId="{81E81623-ACF7-4E31-828F-17CF00ED9905}" destId="{3918C2D6-10F3-461B-8CB9-796FA210725F}" srcOrd="0" destOrd="0" presId="urn:microsoft.com/office/officeart/2005/8/layout/radial2"/>
    <dgm:cxn modelId="{94A7E4B4-54DF-4E88-95FA-11501FD63A7A}" type="presParOf" srcId="{81E81623-ACF7-4E31-828F-17CF00ED9905}" destId="{EB0BA007-5F70-488C-9FD0-24319CDE3E80}" srcOrd="1" destOrd="0" presId="urn:microsoft.com/office/officeart/2005/8/layout/radial2"/>
    <dgm:cxn modelId="{5DB1BD93-DF27-4032-B175-A51A9880B8A4}" type="presParOf" srcId="{BC52C66E-6500-4551-B914-631C654950CA}" destId="{0D6A6FFE-D124-4C88-8A4D-8EC366CAA627}" srcOrd="3" destOrd="0" presId="urn:microsoft.com/office/officeart/2005/8/layout/radial2"/>
    <dgm:cxn modelId="{9E0D6E7F-E85E-48D5-A5B9-E7DB5EC994FA}" type="presParOf" srcId="{BC52C66E-6500-4551-B914-631C654950CA}" destId="{6ADC1C44-F6BA-467A-91EE-293EA599FA32}" srcOrd="4" destOrd="0" presId="urn:microsoft.com/office/officeart/2005/8/layout/radial2"/>
    <dgm:cxn modelId="{BACFE6DB-9A71-42D5-ADF2-DF2C54E01375}" type="presParOf" srcId="{6ADC1C44-F6BA-467A-91EE-293EA599FA32}" destId="{BB2E70BF-62B9-46A8-BDAA-93740DDF3DE9}" srcOrd="0" destOrd="0" presId="urn:microsoft.com/office/officeart/2005/8/layout/radial2"/>
    <dgm:cxn modelId="{48934832-F02D-4409-8478-5E50900DCEE6}" type="presParOf" srcId="{6ADC1C44-F6BA-467A-91EE-293EA599FA32}" destId="{973DAA88-0716-4D67-8564-6B8A916E190F}" srcOrd="1" destOrd="0" presId="urn:microsoft.com/office/officeart/2005/8/layout/radial2"/>
    <dgm:cxn modelId="{BB1F9033-EE4B-46BE-B9DA-FA6E3DE424F0}" type="presParOf" srcId="{BC52C66E-6500-4551-B914-631C654950CA}" destId="{6FC4562D-6733-41A9-8675-344042D8C921}" srcOrd="5" destOrd="0" presId="urn:microsoft.com/office/officeart/2005/8/layout/radial2"/>
    <dgm:cxn modelId="{935F82EE-3210-4A11-A1AB-AF2FD8BF7333}" type="presParOf" srcId="{BC52C66E-6500-4551-B914-631C654950CA}" destId="{AAE0775B-6626-4D6F-8FA9-C0A2D5527D32}" srcOrd="6" destOrd="0" presId="urn:microsoft.com/office/officeart/2005/8/layout/radial2"/>
    <dgm:cxn modelId="{4CC52472-B5B6-458A-8591-BC7E27F66177}" type="presParOf" srcId="{AAE0775B-6626-4D6F-8FA9-C0A2D5527D32}" destId="{FCF0A067-9925-463D-B25B-7103B7C07A7D}" srcOrd="0" destOrd="0" presId="urn:microsoft.com/office/officeart/2005/8/layout/radial2"/>
    <dgm:cxn modelId="{FFB07786-D490-4B10-92D9-2F94DC99623F}" type="presParOf" srcId="{AAE0775B-6626-4D6F-8FA9-C0A2D5527D32}" destId="{B32FC90F-80D1-4561-8852-F241629972E9}"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8F7819-F1C3-4E6F-8A36-5B0373B9870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F9202E96-7DCB-4AE8-A9EF-F25450A29DB2}">
      <dgm:prSet/>
      <dgm:spPr/>
      <dgm:t>
        <a:bodyPr/>
        <a:lstStyle/>
        <a:p>
          <a:r>
            <a:rPr lang="en-US" dirty="0"/>
            <a:t>for each input modality</a:t>
          </a:r>
          <a:endParaRPr lang="zh-CN" dirty="0"/>
        </a:p>
      </dgm:t>
    </dgm:pt>
    <dgm:pt modelId="{386D1682-A0A3-4E5C-9E44-91CA5CD2DE1C}" type="parTrans" cxnId="{80646C5A-46F3-4A6A-BB47-B530A60DF8A2}">
      <dgm:prSet/>
      <dgm:spPr/>
      <dgm:t>
        <a:bodyPr/>
        <a:lstStyle/>
        <a:p>
          <a:endParaRPr lang="zh-CN" altLang="en-US"/>
        </a:p>
      </dgm:t>
    </dgm:pt>
    <dgm:pt modelId="{4B29DF16-45EB-4482-84DE-200369888AF8}" type="sibTrans" cxnId="{80646C5A-46F3-4A6A-BB47-B530A60DF8A2}">
      <dgm:prSet/>
      <dgm:spPr/>
      <dgm:t>
        <a:bodyPr/>
        <a:lstStyle/>
        <a:p>
          <a:endParaRPr lang="zh-CN" altLang="en-US"/>
        </a:p>
      </dgm:t>
    </dgm:pt>
    <dgm:pt modelId="{55FEDA14-8A17-474D-ACB8-62558B6E6F8C}">
      <dgm:prSet/>
      <dgm:spPr/>
      <dgm:t>
        <a:bodyPr/>
        <a:lstStyle/>
        <a:p>
          <a:r>
            <a:rPr lang="en-US" altLang="zh-CN" dirty="0"/>
            <a:t>combining the features of the different modalities</a:t>
          </a:r>
          <a:endParaRPr lang="zh-CN" dirty="0"/>
        </a:p>
      </dgm:t>
    </dgm:pt>
    <dgm:pt modelId="{C4679B41-EDE6-41A6-86A0-99C90D9DF03F}" type="parTrans" cxnId="{C162C218-B72C-405B-B06D-2A475F0E44F7}">
      <dgm:prSet/>
      <dgm:spPr/>
      <dgm:t>
        <a:bodyPr/>
        <a:lstStyle/>
        <a:p>
          <a:endParaRPr lang="zh-CN" altLang="en-US"/>
        </a:p>
      </dgm:t>
    </dgm:pt>
    <dgm:pt modelId="{29C3E7A4-9528-4C2C-9467-4B44DCE82034}" type="sibTrans" cxnId="{C162C218-B72C-405B-B06D-2A475F0E44F7}">
      <dgm:prSet/>
      <dgm:spPr/>
      <dgm:t>
        <a:bodyPr/>
        <a:lstStyle/>
        <a:p>
          <a:endParaRPr lang="zh-CN" altLang="en-US"/>
        </a:p>
      </dgm:t>
    </dgm:pt>
    <dgm:pt modelId="{41948F35-E983-49E8-B587-32EF94999568}">
      <dgm:prSet/>
      <dgm:spPr/>
      <dgm:t>
        <a:bodyPr/>
        <a:lstStyle/>
        <a:p>
          <a:r>
            <a:rPr lang="en-US" altLang="zh-CN" dirty="0">
              <a:latin typeface="微软雅黑" panose="020B0503020204020204" pitchFamily="34" charset="-122"/>
              <a:ea typeface="微软雅黑" panose="020B0503020204020204" pitchFamily="34" charset="-122"/>
            </a:rPr>
            <a:t>making predictions based on the fused data</a:t>
          </a:r>
          <a:endParaRPr lang="zh-CN" dirty="0"/>
        </a:p>
      </dgm:t>
    </dgm:pt>
    <dgm:pt modelId="{74B58AD6-098F-4638-B61D-0DEC9B60E0CE}" type="parTrans" cxnId="{B3D0A715-DC13-4E4A-B418-A8B1031F4C35}">
      <dgm:prSet/>
      <dgm:spPr/>
      <dgm:t>
        <a:bodyPr/>
        <a:lstStyle/>
        <a:p>
          <a:endParaRPr lang="zh-CN" altLang="en-US"/>
        </a:p>
      </dgm:t>
    </dgm:pt>
    <dgm:pt modelId="{91837D8C-A005-4565-920C-CC8876CB51A5}" type="sibTrans" cxnId="{B3D0A715-DC13-4E4A-B418-A8B1031F4C35}">
      <dgm:prSet/>
      <dgm:spPr/>
      <dgm:t>
        <a:bodyPr/>
        <a:lstStyle/>
        <a:p>
          <a:endParaRPr lang="zh-CN" altLang="en-US"/>
        </a:p>
      </dgm:t>
    </dgm:pt>
    <dgm:pt modelId="{DFF8DCA7-820C-48A8-8D83-A265CAA92FEB}" type="pres">
      <dgm:prSet presAssocID="{CA8F7819-F1C3-4E6F-8A36-5B0373B9870D}" presName="Name0" presStyleCnt="0">
        <dgm:presLayoutVars>
          <dgm:chMax val="7"/>
          <dgm:chPref val="7"/>
          <dgm:dir/>
        </dgm:presLayoutVars>
      </dgm:prSet>
      <dgm:spPr/>
    </dgm:pt>
    <dgm:pt modelId="{6537B1C2-9BF3-4351-9EF5-2B80337E85C6}" type="pres">
      <dgm:prSet presAssocID="{CA8F7819-F1C3-4E6F-8A36-5B0373B9870D}" presName="Name1" presStyleCnt="0"/>
      <dgm:spPr/>
    </dgm:pt>
    <dgm:pt modelId="{AD427D1E-382F-49AA-ABAC-C59E35D27AF6}" type="pres">
      <dgm:prSet presAssocID="{CA8F7819-F1C3-4E6F-8A36-5B0373B9870D}" presName="cycle" presStyleCnt="0"/>
      <dgm:spPr/>
    </dgm:pt>
    <dgm:pt modelId="{3850D33F-4582-4DBE-B535-0C1E3968A513}" type="pres">
      <dgm:prSet presAssocID="{CA8F7819-F1C3-4E6F-8A36-5B0373B9870D}" presName="srcNode" presStyleLbl="node1" presStyleIdx="0" presStyleCnt="3"/>
      <dgm:spPr/>
    </dgm:pt>
    <dgm:pt modelId="{1DAA800C-496A-4CAF-B065-F2EE084550D0}" type="pres">
      <dgm:prSet presAssocID="{CA8F7819-F1C3-4E6F-8A36-5B0373B9870D}" presName="conn" presStyleLbl="parChTrans1D2" presStyleIdx="0" presStyleCnt="1"/>
      <dgm:spPr/>
    </dgm:pt>
    <dgm:pt modelId="{4131B35E-733C-47E6-AEEF-F0CBB37A54AD}" type="pres">
      <dgm:prSet presAssocID="{CA8F7819-F1C3-4E6F-8A36-5B0373B9870D}" presName="extraNode" presStyleLbl="node1" presStyleIdx="0" presStyleCnt="3"/>
      <dgm:spPr/>
    </dgm:pt>
    <dgm:pt modelId="{E22619AB-B7D6-428B-909C-7C769E3A89D7}" type="pres">
      <dgm:prSet presAssocID="{CA8F7819-F1C3-4E6F-8A36-5B0373B9870D}" presName="dstNode" presStyleLbl="node1" presStyleIdx="0" presStyleCnt="3"/>
      <dgm:spPr/>
    </dgm:pt>
    <dgm:pt modelId="{A26ED1E9-8405-4898-AAB0-175396B714FD}" type="pres">
      <dgm:prSet presAssocID="{F9202E96-7DCB-4AE8-A9EF-F25450A29DB2}" presName="text_1" presStyleLbl="node1" presStyleIdx="0" presStyleCnt="3" custScaleX="61856" custLinFactNeighborX="-10431" custLinFactNeighborY="1537">
        <dgm:presLayoutVars>
          <dgm:bulletEnabled val="1"/>
        </dgm:presLayoutVars>
      </dgm:prSet>
      <dgm:spPr/>
    </dgm:pt>
    <dgm:pt modelId="{E81996C3-077B-4633-9E23-6D119B8D914F}" type="pres">
      <dgm:prSet presAssocID="{F9202E96-7DCB-4AE8-A9EF-F25450A29DB2}" presName="accent_1" presStyleCnt="0"/>
      <dgm:spPr/>
    </dgm:pt>
    <dgm:pt modelId="{BCDDC924-AED6-4B1C-BA2F-F6ED863954D5}" type="pres">
      <dgm:prSet presAssocID="{F9202E96-7DCB-4AE8-A9EF-F25450A29DB2}" presName="accentRepeatNode" presStyleLbl="solidFgAcc1" presStyleIdx="0" presStyleCnt="3" custScaleX="132144" custScaleY="110279"/>
      <dgm:spPr/>
    </dgm:pt>
    <dgm:pt modelId="{FC618621-F6F8-4816-8613-DF86B597AC3D}" type="pres">
      <dgm:prSet presAssocID="{55FEDA14-8A17-474D-ACB8-62558B6E6F8C}" presName="text_2" presStyleLbl="node1" presStyleIdx="1" presStyleCnt="3" custScaleX="66204" custLinFactNeighborX="-14669" custLinFactNeighborY="-547">
        <dgm:presLayoutVars>
          <dgm:bulletEnabled val="1"/>
        </dgm:presLayoutVars>
      </dgm:prSet>
      <dgm:spPr/>
    </dgm:pt>
    <dgm:pt modelId="{01A0BB09-04BF-4BCF-9210-4AFBF46DE839}" type="pres">
      <dgm:prSet presAssocID="{55FEDA14-8A17-474D-ACB8-62558B6E6F8C}" presName="accent_2" presStyleCnt="0"/>
      <dgm:spPr/>
    </dgm:pt>
    <dgm:pt modelId="{408D43EC-4539-4D51-AC39-C6F09B6FD408}" type="pres">
      <dgm:prSet presAssocID="{55FEDA14-8A17-474D-ACB8-62558B6E6F8C}" presName="accentRepeatNode" presStyleLbl="solidFgAcc1" presStyleIdx="1" presStyleCnt="3" custScaleX="137035" custScaleY="108802"/>
      <dgm:spPr/>
    </dgm:pt>
    <dgm:pt modelId="{7A57F42D-7497-4905-A23C-06BE25388920}" type="pres">
      <dgm:prSet presAssocID="{41948F35-E983-49E8-B587-32EF94999568}" presName="text_3" presStyleLbl="node1" presStyleIdx="2" presStyleCnt="3" custScaleX="61420" custLinFactNeighborX="-9321" custLinFactNeighborY="-1654">
        <dgm:presLayoutVars>
          <dgm:bulletEnabled val="1"/>
        </dgm:presLayoutVars>
      </dgm:prSet>
      <dgm:spPr/>
    </dgm:pt>
    <dgm:pt modelId="{1EDB0070-6647-4314-ACBC-9A350221512B}" type="pres">
      <dgm:prSet presAssocID="{41948F35-E983-49E8-B587-32EF94999568}" presName="accent_3" presStyleCnt="0"/>
      <dgm:spPr/>
    </dgm:pt>
    <dgm:pt modelId="{D3CB9C9E-9D2A-4608-8FF6-7C50BEBEFEF4}" type="pres">
      <dgm:prSet presAssocID="{41948F35-E983-49E8-B587-32EF94999568}" presName="accentRepeatNode" presStyleLbl="solidFgAcc1" presStyleIdx="2" presStyleCnt="3" custScaleX="122009" custScaleY="106732"/>
      <dgm:spPr/>
    </dgm:pt>
  </dgm:ptLst>
  <dgm:cxnLst>
    <dgm:cxn modelId="{1A25240D-9E8D-40AB-AD2F-C9FC6A61CAAD}" type="presOf" srcId="{F9202E96-7DCB-4AE8-A9EF-F25450A29DB2}" destId="{A26ED1E9-8405-4898-AAB0-175396B714FD}" srcOrd="0" destOrd="0" presId="urn:microsoft.com/office/officeart/2008/layout/VerticalCurvedList"/>
    <dgm:cxn modelId="{B3D0A715-DC13-4E4A-B418-A8B1031F4C35}" srcId="{CA8F7819-F1C3-4E6F-8A36-5B0373B9870D}" destId="{41948F35-E983-49E8-B587-32EF94999568}" srcOrd="2" destOrd="0" parTransId="{74B58AD6-098F-4638-B61D-0DEC9B60E0CE}" sibTransId="{91837D8C-A005-4565-920C-CC8876CB51A5}"/>
    <dgm:cxn modelId="{C162C218-B72C-405B-B06D-2A475F0E44F7}" srcId="{CA8F7819-F1C3-4E6F-8A36-5B0373B9870D}" destId="{55FEDA14-8A17-474D-ACB8-62558B6E6F8C}" srcOrd="1" destOrd="0" parTransId="{C4679B41-EDE6-41A6-86A0-99C90D9DF03F}" sibTransId="{29C3E7A4-9528-4C2C-9467-4B44DCE82034}"/>
    <dgm:cxn modelId="{8F2EF81D-56CD-46B2-9743-E7C05979A5A8}" type="presOf" srcId="{55FEDA14-8A17-474D-ACB8-62558B6E6F8C}" destId="{FC618621-F6F8-4816-8613-DF86B597AC3D}" srcOrd="0" destOrd="0" presId="urn:microsoft.com/office/officeart/2008/layout/VerticalCurvedList"/>
    <dgm:cxn modelId="{80646C5A-46F3-4A6A-BB47-B530A60DF8A2}" srcId="{CA8F7819-F1C3-4E6F-8A36-5B0373B9870D}" destId="{F9202E96-7DCB-4AE8-A9EF-F25450A29DB2}" srcOrd="0" destOrd="0" parTransId="{386D1682-A0A3-4E5C-9E44-91CA5CD2DE1C}" sibTransId="{4B29DF16-45EB-4482-84DE-200369888AF8}"/>
    <dgm:cxn modelId="{A226AF9E-E669-4B7A-9103-2BB650C8EE5C}" type="presOf" srcId="{CA8F7819-F1C3-4E6F-8A36-5B0373B9870D}" destId="{DFF8DCA7-820C-48A8-8D83-A265CAA92FEB}" srcOrd="0" destOrd="0" presId="urn:microsoft.com/office/officeart/2008/layout/VerticalCurvedList"/>
    <dgm:cxn modelId="{E4902BE8-2B3F-47F0-BFE2-5B89850A0B34}" type="presOf" srcId="{4B29DF16-45EB-4482-84DE-200369888AF8}" destId="{1DAA800C-496A-4CAF-B065-F2EE084550D0}" srcOrd="0" destOrd="0" presId="urn:microsoft.com/office/officeart/2008/layout/VerticalCurvedList"/>
    <dgm:cxn modelId="{7A4447F8-15EC-41FB-8EF9-03F5075DE336}" type="presOf" srcId="{41948F35-E983-49E8-B587-32EF94999568}" destId="{7A57F42D-7497-4905-A23C-06BE25388920}" srcOrd="0" destOrd="0" presId="urn:microsoft.com/office/officeart/2008/layout/VerticalCurvedList"/>
    <dgm:cxn modelId="{A0BAFD11-CBC7-4BEC-A049-716BCD3C28C3}" type="presParOf" srcId="{DFF8DCA7-820C-48A8-8D83-A265CAA92FEB}" destId="{6537B1C2-9BF3-4351-9EF5-2B80337E85C6}" srcOrd="0" destOrd="0" presId="urn:microsoft.com/office/officeart/2008/layout/VerticalCurvedList"/>
    <dgm:cxn modelId="{3C1F631B-FA6F-42A1-8127-C8FE9459E9E5}" type="presParOf" srcId="{6537B1C2-9BF3-4351-9EF5-2B80337E85C6}" destId="{AD427D1E-382F-49AA-ABAC-C59E35D27AF6}" srcOrd="0" destOrd="0" presId="urn:microsoft.com/office/officeart/2008/layout/VerticalCurvedList"/>
    <dgm:cxn modelId="{0DB3FF65-9AF4-4CC5-BF08-6784488DE91E}" type="presParOf" srcId="{AD427D1E-382F-49AA-ABAC-C59E35D27AF6}" destId="{3850D33F-4582-4DBE-B535-0C1E3968A513}" srcOrd="0" destOrd="0" presId="urn:microsoft.com/office/officeart/2008/layout/VerticalCurvedList"/>
    <dgm:cxn modelId="{F5E2313F-7146-4773-86F7-508AA2EE3433}" type="presParOf" srcId="{AD427D1E-382F-49AA-ABAC-C59E35D27AF6}" destId="{1DAA800C-496A-4CAF-B065-F2EE084550D0}" srcOrd="1" destOrd="0" presId="urn:microsoft.com/office/officeart/2008/layout/VerticalCurvedList"/>
    <dgm:cxn modelId="{906B899B-2FD2-46F1-AB84-24BCB9AD9851}" type="presParOf" srcId="{AD427D1E-382F-49AA-ABAC-C59E35D27AF6}" destId="{4131B35E-733C-47E6-AEEF-F0CBB37A54AD}" srcOrd="2" destOrd="0" presId="urn:microsoft.com/office/officeart/2008/layout/VerticalCurvedList"/>
    <dgm:cxn modelId="{73AD533B-A9DD-44E9-A35E-C4B14E2B5738}" type="presParOf" srcId="{AD427D1E-382F-49AA-ABAC-C59E35D27AF6}" destId="{E22619AB-B7D6-428B-909C-7C769E3A89D7}" srcOrd="3" destOrd="0" presId="urn:microsoft.com/office/officeart/2008/layout/VerticalCurvedList"/>
    <dgm:cxn modelId="{2DC56C2F-563B-4BF9-A5B0-393E861CDBA0}" type="presParOf" srcId="{6537B1C2-9BF3-4351-9EF5-2B80337E85C6}" destId="{A26ED1E9-8405-4898-AAB0-175396B714FD}" srcOrd="1" destOrd="0" presId="urn:microsoft.com/office/officeart/2008/layout/VerticalCurvedList"/>
    <dgm:cxn modelId="{FC2DA131-C26F-4957-A25E-520AB18AA79A}" type="presParOf" srcId="{6537B1C2-9BF3-4351-9EF5-2B80337E85C6}" destId="{E81996C3-077B-4633-9E23-6D119B8D914F}" srcOrd="2" destOrd="0" presId="urn:microsoft.com/office/officeart/2008/layout/VerticalCurvedList"/>
    <dgm:cxn modelId="{94F9B25E-50CC-4018-9F63-34A1F8074A95}" type="presParOf" srcId="{E81996C3-077B-4633-9E23-6D119B8D914F}" destId="{BCDDC924-AED6-4B1C-BA2F-F6ED863954D5}" srcOrd="0" destOrd="0" presId="urn:microsoft.com/office/officeart/2008/layout/VerticalCurvedList"/>
    <dgm:cxn modelId="{EA8A558A-9DC3-4E7F-9820-4F2F8A6BFC0B}" type="presParOf" srcId="{6537B1C2-9BF3-4351-9EF5-2B80337E85C6}" destId="{FC618621-F6F8-4816-8613-DF86B597AC3D}" srcOrd="3" destOrd="0" presId="urn:microsoft.com/office/officeart/2008/layout/VerticalCurvedList"/>
    <dgm:cxn modelId="{3E04426C-BDDB-40FE-9C10-D7E9FA2D4232}" type="presParOf" srcId="{6537B1C2-9BF3-4351-9EF5-2B80337E85C6}" destId="{01A0BB09-04BF-4BCF-9210-4AFBF46DE839}" srcOrd="4" destOrd="0" presId="urn:microsoft.com/office/officeart/2008/layout/VerticalCurvedList"/>
    <dgm:cxn modelId="{FB172B41-073F-48B4-B41A-0C8B8B589B12}" type="presParOf" srcId="{01A0BB09-04BF-4BCF-9210-4AFBF46DE839}" destId="{408D43EC-4539-4D51-AC39-C6F09B6FD408}" srcOrd="0" destOrd="0" presId="urn:microsoft.com/office/officeart/2008/layout/VerticalCurvedList"/>
    <dgm:cxn modelId="{40F33812-E018-4397-BB0C-5844D9E3E6B7}" type="presParOf" srcId="{6537B1C2-9BF3-4351-9EF5-2B80337E85C6}" destId="{7A57F42D-7497-4905-A23C-06BE25388920}" srcOrd="5" destOrd="0" presId="urn:microsoft.com/office/officeart/2008/layout/VerticalCurvedList"/>
    <dgm:cxn modelId="{D37C7A41-C3D2-4D68-A5D0-B0566256B522}" type="presParOf" srcId="{6537B1C2-9BF3-4351-9EF5-2B80337E85C6}" destId="{1EDB0070-6647-4314-ACBC-9A350221512B}" srcOrd="6" destOrd="0" presId="urn:microsoft.com/office/officeart/2008/layout/VerticalCurvedList"/>
    <dgm:cxn modelId="{A27DCD1E-D690-496C-9B2F-1318734EF6E1}" type="presParOf" srcId="{1EDB0070-6647-4314-ACBC-9A350221512B}" destId="{D3CB9C9E-9D2A-4608-8FF6-7C50BEBEFEF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18E7C-FF8D-44BA-86D7-4922E8DFCDB2}">
      <dsp:nvSpPr>
        <dsp:cNvPr id="0" name=""/>
        <dsp:cNvSpPr/>
      </dsp:nvSpPr>
      <dsp:spPr>
        <a:xfrm>
          <a:off x="1583" y="13075"/>
          <a:ext cx="1929786" cy="7719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Web crawling</a:t>
          </a:r>
          <a:endParaRPr lang="zh-CN" altLang="en-US" sz="2200" kern="1200" dirty="0"/>
        </a:p>
      </dsp:txBody>
      <dsp:txXfrm>
        <a:off x="387540" y="13075"/>
        <a:ext cx="1157872" cy="771914"/>
      </dsp:txXfrm>
    </dsp:sp>
    <dsp:sp modelId="{F223EAC8-8D1C-4F79-A2E2-6E548E8EE039}">
      <dsp:nvSpPr>
        <dsp:cNvPr id="0" name=""/>
        <dsp:cNvSpPr/>
      </dsp:nvSpPr>
      <dsp:spPr>
        <a:xfrm>
          <a:off x="1738391" y="13075"/>
          <a:ext cx="1929786" cy="7719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Indexing</a:t>
          </a:r>
          <a:endParaRPr lang="zh-CN" altLang="en-US" sz="2200" kern="1200" dirty="0"/>
        </a:p>
      </dsp:txBody>
      <dsp:txXfrm>
        <a:off x="2124348" y="13075"/>
        <a:ext cx="1157872" cy="771914"/>
      </dsp:txXfrm>
    </dsp:sp>
    <dsp:sp modelId="{26AD6A64-0821-4063-9F46-65D22F34BD27}">
      <dsp:nvSpPr>
        <dsp:cNvPr id="0" name=""/>
        <dsp:cNvSpPr/>
      </dsp:nvSpPr>
      <dsp:spPr>
        <a:xfrm>
          <a:off x="3475199" y="13075"/>
          <a:ext cx="1929786" cy="7719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Ranking</a:t>
          </a:r>
          <a:endParaRPr lang="zh-CN" altLang="en-US" sz="2200" kern="1200" dirty="0"/>
        </a:p>
      </dsp:txBody>
      <dsp:txXfrm>
        <a:off x="3861156" y="13075"/>
        <a:ext cx="1157872" cy="7719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415CC-8E02-437D-B13B-93FFE1C0A93F}">
      <dsp:nvSpPr>
        <dsp:cNvPr id="0" name=""/>
        <dsp:cNvSpPr/>
      </dsp:nvSpPr>
      <dsp:spPr>
        <a:xfrm>
          <a:off x="0" y="694234"/>
          <a:ext cx="10670071" cy="92564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94CD7E-13FF-4E68-9602-D9D145345444}">
      <dsp:nvSpPr>
        <dsp:cNvPr id="0" name=""/>
        <dsp:cNvSpPr/>
      </dsp:nvSpPr>
      <dsp:spPr>
        <a:xfrm>
          <a:off x="616" y="0"/>
          <a:ext cx="1237895" cy="925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altLang="en-US" sz="1400" b="1" kern="1200" dirty="0">
              <a:latin typeface="微软雅黑" panose="020B0503020204020204" pitchFamily="34" charset="-122"/>
              <a:ea typeface="微软雅黑" panose="020B0503020204020204" pitchFamily="34" charset="-122"/>
            </a:rPr>
            <a:t>1990s: Birth of search engines</a:t>
          </a:r>
          <a:endParaRPr lang="zh-CN" altLang="en-US" sz="1400" b="1" kern="1200" dirty="0">
            <a:latin typeface="微软雅黑" panose="020B0503020204020204" pitchFamily="34" charset="-122"/>
            <a:ea typeface="微软雅黑" panose="020B0503020204020204" pitchFamily="34" charset="-122"/>
          </a:endParaRPr>
        </a:p>
      </dsp:txBody>
      <dsp:txXfrm>
        <a:off x="616" y="0"/>
        <a:ext cx="1237895" cy="925646"/>
      </dsp:txXfrm>
    </dsp:sp>
    <dsp:sp modelId="{7C1A74D7-7326-43C5-A555-9B27B485E75C}">
      <dsp:nvSpPr>
        <dsp:cNvPr id="0" name=""/>
        <dsp:cNvSpPr/>
      </dsp:nvSpPr>
      <dsp:spPr>
        <a:xfrm>
          <a:off x="503858" y="1041351"/>
          <a:ext cx="231411" cy="2314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9AB7C1-3366-4476-8E85-8D6A5E5D0C53}">
      <dsp:nvSpPr>
        <dsp:cNvPr id="0" name=""/>
        <dsp:cNvSpPr/>
      </dsp:nvSpPr>
      <dsp:spPr>
        <a:xfrm>
          <a:off x="1300406" y="1388468"/>
          <a:ext cx="1237895" cy="925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533400">
            <a:lnSpc>
              <a:spcPct val="90000"/>
            </a:lnSpc>
            <a:spcBef>
              <a:spcPct val="0"/>
            </a:spcBef>
            <a:spcAft>
              <a:spcPct val="35000"/>
            </a:spcAft>
            <a:buNone/>
          </a:pPr>
          <a:r>
            <a:rPr lang="en-US" altLang="zh-CN" sz="1400" b="1"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1996: Birth of Google</a:t>
          </a:r>
          <a:endParaRPr lang="zh-CN" altLang="en-US" sz="1400" b="1"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endParaRPr>
        </a:p>
      </dsp:txBody>
      <dsp:txXfrm>
        <a:off x="1300406" y="1388468"/>
        <a:ext cx="1237895" cy="925646"/>
      </dsp:txXfrm>
    </dsp:sp>
    <dsp:sp modelId="{C7F57AC0-1FB0-4950-A7FA-CC5DD92DECEB}">
      <dsp:nvSpPr>
        <dsp:cNvPr id="0" name=""/>
        <dsp:cNvSpPr/>
      </dsp:nvSpPr>
      <dsp:spPr>
        <a:xfrm>
          <a:off x="1803647" y="1041351"/>
          <a:ext cx="231411" cy="2314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044BFC-8C6E-46B6-8D12-294DA5F8D813}">
      <dsp:nvSpPr>
        <dsp:cNvPr id="0" name=""/>
        <dsp:cNvSpPr/>
      </dsp:nvSpPr>
      <dsp:spPr>
        <a:xfrm>
          <a:off x="2600195" y="0"/>
          <a:ext cx="2017632" cy="925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533400">
            <a:lnSpc>
              <a:spcPct val="90000"/>
            </a:lnSpc>
            <a:spcBef>
              <a:spcPct val="0"/>
            </a:spcBef>
            <a:spcAft>
              <a:spcPct val="35000"/>
            </a:spcAft>
            <a:buNone/>
          </a:pPr>
          <a:r>
            <a:rPr lang="en-US" altLang="zh-CN" sz="1400" b="1"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Late 2000s: The rise of semantics and natural language search</a:t>
          </a:r>
          <a:endParaRPr lang="zh-CN" altLang="en-US" sz="1400" b="1"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endParaRPr>
        </a:p>
      </dsp:txBody>
      <dsp:txXfrm>
        <a:off x="2600195" y="0"/>
        <a:ext cx="2017632" cy="925646"/>
      </dsp:txXfrm>
    </dsp:sp>
    <dsp:sp modelId="{CB16FCFD-6735-4BD8-9B63-13C82328D142}">
      <dsp:nvSpPr>
        <dsp:cNvPr id="0" name=""/>
        <dsp:cNvSpPr/>
      </dsp:nvSpPr>
      <dsp:spPr>
        <a:xfrm>
          <a:off x="3493306" y="1041351"/>
          <a:ext cx="231411" cy="2314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7E2176-4945-4F73-991A-F531CE22CAAA}">
      <dsp:nvSpPr>
        <dsp:cNvPr id="0" name=""/>
        <dsp:cNvSpPr/>
      </dsp:nvSpPr>
      <dsp:spPr>
        <a:xfrm>
          <a:off x="4679723" y="1388468"/>
          <a:ext cx="2323145" cy="925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533400">
            <a:lnSpc>
              <a:spcPct val="90000"/>
            </a:lnSpc>
            <a:spcBef>
              <a:spcPct val="0"/>
            </a:spcBef>
            <a:spcAft>
              <a:spcPct val="35000"/>
            </a:spcAft>
            <a:buNone/>
          </a:pPr>
          <a:r>
            <a:rPr lang="en-US" altLang="en-US" sz="1400" b="1"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2010</a:t>
          </a:r>
          <a:r>
            <a:rPr lang="en-US" altLang="zh-CN" sz="1400" b="1"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s: </a:t>
          </a:r>
          <a:r>
            <a:rPr lang="en-US" altLang="en-US" sz="1400" b="1"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AI Ranking-Neural networks and deep learning</a:t>
          </a:r>
          <a:endParaRPr lang="zh-CN" altLang="en-US" sz="1400" b="1"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endParaRPr>
        </a:p>
      </dsp:txBody>
      <dsp:txXfrm>
        <a:off x="4679723" y="1388468"/>
        <a:ext cx="2323145" cy="925646"/>
      </dsp:txXfrm>
    </dsp:sp>
    <dsp:sp modelId="{F534F9F9-8B4C-4E94-A612-C0B1D2FBF576}">
      <dsp:nvSpPr>
        <dsp:cNvPr id="0" name=""/>
        <dsp:cNvSpPr/>
      </dsp:nvSpPr>
      <dsp:spPr>
        <a:xfrm>
          <a:off x="5725590" y="1041351"/>
          <a:ext cx="231411" cy="2314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52E0BF-CF65-4D5D-A55B-B9DBECF2184F}">
      <dsp:nvSpPr>
        <dsp:cNvPr id="0" name=""/>
        <dsp:cNvSpPr/>
      </dsp:nvSpPr>
      <dsp:spPr>
        <a:xfrm>
          <a:off x="7064763" y="0"/>
          <a:ext cx="1237895" cy="925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533400">
            <a:lnSpc>
              <a:spcPct val="90000"/>
            </a:lnSpc>
            <a:spcBef>
              <a:spcPct val="0"/>
            </a:spcBef>
            <a:spcAft>
              <a:spcPct val="35000"/>
            </a:spcAft>
            <a:buNone/>
          </a:pPr>
          <a:r>
            <a:rPr lang="en-US" altLang="en-US" sz="1400" b="1"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2020s: Generative search experiences</a:t>
          </a:r>
          <a:endParaRPr lang="zh-CN" altLang="en-US" sz="1400" b="1"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endParaRPr>
        </a:p>
      </dsp:txBody>
      <dsp:txXfrm>
        <a:off x="7064763" y="0"/>
        <a:ext cx="1237895" cy="925646"/>
      </dsp:txXfrm>
    </dsp:sp>
    <dsp:sp modelId="{361D61B9-686B-4B85-8D4C-F9DEBC673577}">
      <dsp:nvSpPr>
        <dsp:cNvPr id="0" name=""/>
        <dsp:cNvSpPr/>
      </dsp:nvSpPr>
      <dsp:spPr>
        <a:xfrm>
          <a:off x="7568005" y="1041351"/>
          <a:ext cx="231411" cy="2314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292F47-3ABA-4480-9617-85079FC7D451}">
      <dsp:nvSpPr>
        <dsp:cNvPr id="0" name=""/>
        <dsp:cNvSpPr/>
      </dsp:nvSpPr>
      <dsp:spPr>
        <a:xfrm>
          <a:off x="8364553" y="1388468"/>
          <a:ext cx="1237895" cy="925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altLang="zh-CN" sz="1600" b="1" kern="1200" dirty="0">
              <a:solidFill>
                <a:prstClr val="black">
                  <a:hueOff val="0"/>
                  <a:satOff val="0"/>
                  <a:lumOff val="0"/>
                  <a:alphaOff val="0"/>
                </a:prstClr>
              </a:solidFill>
              <a:latin typeface="等线" panose="020F0502020204030204"/>
              <a:ea typeface="等线" panose="02010600030101010101" pitchFamily="2" charset="-122"/>
              <a:cs typeface="+mn-cs"/>
            </a:rPr>
            <a:t>…</a:t>
          </a:r>
          <a:endParaRPr lang="zh-CN" altLang="en-US" sz="1600" b="1" kern="1200" dirty="0">
            <a:solidFill>
              <a:prstClr val="black">
                <a:hueOff val="0"/>
                <a:satOff val="0"/>
                <a:lumOff val="0"/>
                <a:alphaOff val="0"/>
              </a:prstClr>
            </a:solidFill>
            <a:latin typeface="等线" panose="020F0502020204030204"/>
            <a:ea typeface="等线" panose="02010600030101010101" pitchFamily="2" charset="-122"/>
            <a:cs typeface="+mn-cs"/>
          </a:endParaRPr>
        </a:p>
      </dsp:txBody>
      <dsp:txXfrm>
        <a:off x="8364553" y="1388468"/>
        <a:ext cx="1237895" cy="925646"/>
      </dsp:txXfrm>
    </dsp:sp>
    <dsp:sp modelId="{C5BF52F6-13B0-4142-8A99-FBCDB6E377D4}">
      <dsp:nvSpPr>
        <dsp:cNvPr id="0" name=""/>
        <dsp:cNvSpPr/>
      </dsp:nvSpPr>
      <dsp:spPr>
        <a:xfrm>
          <a:off x="8867795" y="1041351"/>
          <a:ext cx="231411" cy="2314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4562D-6733-41A9-8675-344042D8C921}">
      <dsp:nvSpPr>
        <dsp:cNvPr id="0" name=""/>
        <dsp:cNvSpPr/>
      </dsp:nvSpPr>
      <dsp:spPr>
        <a:xfrm rot="920952">
          <a:off x="4682944" y="2998446"/>
          <a:ext cx="2741787" cy="31508"/>
        </a:xfrm>
        <a:custGeom>
          <a:avLst/>
          <a:gdLst/>
          <a:ahLst/>
          <a:cxnLst/>
          <a:rect l="0" t="0" r="0" b="0"/>
          <a:pathLst>
            <a:path>
              <a:moveTo>
                <a:pt x="0" y="15754"/>
              </a:moveTo>
              <a:lnTo>
                <a:pt x="2741787" y="15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6A6FFE-D124-4C88-8A4D-8EC366CAA627}">
      <dsp:nvSpPr>
        <dsp:cNvPr id="0" name=""/>
        <dsp:cNvSpPr/>
      </dsp:nvSpPr>
      <dsp:spPr>
        <a:xfrm rot="21484162">
          <a:off x="4731241" y="2351132"/>
          <a:ext cx="2120925" cy="31508"/>
        </a:xfrm>
        <a:custGeom>
          <a:avLst/>
          <a:gdLst/>
          <a:ahLst/>
          <a:cxnLst/>
          <a:rect l="0" t="0" r="0" b="0"/>
          <a:pathLst>
            <a:path>
              <a:moveTo>
                <a:pt x="0" y="15754"/>
              </a:moveTo>
              <a:lnTo>
                <a:pt x="2120925" y="15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63DD20-6B2F-4158-9675-9BF3F7EE68FF}">
      <dsp:nvSpPr>
        <dsp:cNvPr id="0" name=""/>
        <dsp:cNvSpPr/>
      </dsp:nvSpPr>
      <dsp:spPr>
        <a:xfrm rot="20418461">
          <a:off x="4648490" y="1644986"/>
          <a:ext cx="2850453" cy="31508"/>
        </a:xfrm>
        <a:custGeom>
          <a:avLst/>
          <a:gdLst/>
          <a:ahLst/>
          <a:cxnLst/>
          <a:rect l="0" t="0" r="0" b="0"/>
          <a:pathLst>
            <a:path>
              <a:moveTo>
                <a:pt x="0" y="15754"/>
              </a:moveTo>
              <a:lnTo>
                <a:pt x="2850453" y="15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3F98C4-6C68-4BDA-8816-AAFFBB23360E}">
      <dsp:nvSpPr>
        <dsp:cNvPr id="0" name=""/>
        <dsp:cNvSpPr/>
      </dsp:nvSpPr>
      <dsp:spPr>
        <a:xfrm>
          <a:off x="2772046" y="1276993"/>
          <a:ext cx="2305643" cy="2305643"/>
        </a:xfrm>
        <a:prstGeom prst="ellipse">
          <a:avLst/>
        </a:prstGeom>
        <a:blipFill>
          <a:blip xmlns:r="http://schemas.openxmlformats.org/officeDocument/2006/relationships" r:embed="rId1"/>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18C2D6-10F3-461B-8CB9-796FA210725F}">
      <dsp:nvSpPr>
        <dsp:cNvPr id="0" name=""/>
        <dsp:cNvSpPr/>
      </dsp:nvSpPr>
      <dsp:spPr>
        <a:xfrm>
          <a:off x="6810886" y="249305"/>
          <a:ext cx="3456181" cy="1058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understanding of user intent</a:t>
          </a:r>
          <a:endParaRPr lang="zh-CN" sz="2000" kern="1200" dirty="0">
            <a:latin typeface="微软雅黑" panose="020B0503020204020204" pitchFamily="34" charset="-122"/>
            <a:ea typeface="微软雅黑" panose="020B0503020204020204" pitchFamily="34" charset="-122"/>
          </a:endParaRPr>
        </a:p>
      </dsp:txBody>
      <dsp:txXfrm>
        <a:off x="6862545" y="300964"/>
        <a:ext cx="3352863" cy="954916"/>
      </dsp:txXfrm>
    </dsp:sp>
    <dsp:sp modelId="{BB2E70BF-62B9-46A8-BDAA-93740DDF3DE9}">
      <dsp:nvSpPr>
        <dsp:cNvPr id="0" name=""/>
        <dsp:cNvSpPr/>
      </dsp:nvSpPr>
      <dsp:spPr>
        <a:xfrm>
          <a:off x="6842340" y="1723423"/>
          <a:ext cx="3411249" cy="11011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微软雅黑" panose="020B0503020204020204" pitchFamily="34" charset="-122"/>
              <a:ea typeface="微软雅黑" panose="020B0503020204020204" pitchFamily="34" charset="-122"/>
            </a:rPr>
            <a:t>relationships between words in a query, grasping nuances and subtleties.  </a:t>
          </a:r>
          <a:endParaRPr lang="zh-CN" sz="2000" kern="1200" dirty="0">
            <a:latin typeface="微软雅黑" panose="020B0503020204020204" pitchFamily="34" charset="-122"/>
            <a:ea typeface="微软雅黑" panose="020B0503020204020204" pitchFamily="34" charset="-122"/>
          </a:endParaRPr>
        </a:p>
      </dsp:txBody>
      <dsp:txXfrm>
        <a:off x="6896092" y="1777175"/>
        <a:ext cx="3303745" cy="993601"/>
      </dsp:txXfrm>
    </dsp:sp>
    <dsp:sp modelId="{FCF0A067-9925-463D-B25B-7103B7C07A7D}">
      <dsp:nvSpPr>
        <dsp:cNvPr id="0" name=""/>
        <dsp:cNvSpPr/>
      </dsp:nvSpPr>
      <dsp:spPr>
        <a:xfrm>
          <a:off x="6874963" y="3242446"/>
          <a:ext cx="3394939" cy="9261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combinate with various</a:t>
          </a:r>
          <a:r>
            <a:rPr lang="en-US" sz="2000" kern="1200" dirty="0">
              <a:latin typeface="微软雅黑" panose="020B0503020204020204" pitchFamily="34" charset="-122"/>
              <a:ea typeface="微软雅黑" panose="020B0503020204020204" pitchFamily="34" charset="-122"/>
            </a:rPr>
            <a:t> AI technology</a:t>
          </a:r>
          <a:endParaRPr lang="zh-CN" sz="2000" kern="1200" dirty="0">
            <a:latin typeface="微软雅黑" panose="020B0503020204020204" pitchFamily="34" charset="-122"/>
            <a:ea typeface="微软雅黑" panose="020B0503020204020204" pitchFamily="34" charset="-122"/>
          </a:endParaRPr>
        </a:p>
      </dsp:txBody>
      <dsp:txXfrm>
        <a:off x="6920175" y="3287658"/>
        <a:ext cx="3304515" cy="8357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AA800C-496A-4CAF-B065-F2EE084550D0}">
      <dsp:nvSpPr>
        <dsp:cNvPr id="0" name=""/>
        <dsp:cNvSpPr/>
      </dsp:nvSpPr>
      <dsp:spPr>
        <a:xfrm>
          <a:off x="-4680862" y="-778267"/>
          <a:ext cx="6049949" cy="6049949"/>
        </a:xfrm>
        <a:prstGeom prst="blockArc">
          <a:avLst>
            <a:gd name="adj1" fmla="val 18900000"/>
            <a:gd name="adj2" fmla="val 2700000"/>
            <a:gd name="adj3" fmla="val 35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6ED1E9-8405-4898-AAB0-175396B714FD}">
      <dsp:nvSpPr>
        <dsp:cNvPr id="0" name=""/>
        <dsp:cNvSpPr/>
      </dsp:nvSpPr>
      <dsp:spPr>
        <a:xfrm>
          <a:off x="1367356" y="463154"/>
          <a:ext cx="2464824" cy="8986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333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for each input modality</a:t>
          </a:r>
          <a:endParaRPr lang="zh-CN" sz="1300" kern="1200" dirty="0"/>
        </a:p>
      </dsp:txBody>
      <dsp:txXfrm>
        <a:off x="1367356" y="463154"/>
        <a:ext cx="2464824" cy="898683"/>
      </dsp:txXfrm>
    </dsp:sp>
    <dsp:sp modelId="{BCDDC924-AED6-4B1C-BA2F-F6ED863954D5}">
      <dsp:nvSpPr>
        <dsp:cNvPr id="0" name=""/>
        <dsp:cNvSpPr/>
      </dsp:nvSpPr>
      <dsp:spPr>
        <a:xfrm>
          <a:off x="280809" y="279271"/>
          <a:ext cx="1484444" cy="123882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618621-F6F8-4816-8613-DF86B597AC3D}">
      <dsp:nvSpPr>
        <dsp:cNvPr id="0" name=""/>
        <dsp:cNvSpPr/>
      </dsp:nvSpPr>
      <dsp:spPr>
        <a:xfrm>
          <a:off x="1431242" y="1792450"/>
          <a:ext cx="2421813" cy="8986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3330" tIns="33020" rIns="33020" bIns="33020" numCol="1" spcCol="1270" anchor="ctr" anchorCtr="0">
          <a:noAutofit/>
        </a:bodyPr>
        <a:lstStyle/>
        <a:p>
          <a:pPr marL="0" lvl="0" indent="0" algn="l" defTabSz="577850">
            <a:lnSpc>
              <a:spcPct val="90000"/>
            </a:lnSpc>
            <a:spcBef>
              <a:spcPct val="0"/>
            </a:spcBef>
            <a:spcAft>
              <a:spcPct val="35000"/>
            </a:spcAft>
            <a:buNone/>
          </a:pPr>
          <a:r>
            <a:rPr lang="en-US" altLang="zh-CN" sz="1300" kern="1200" dirty="0"/>
            <a:t>combining the features of the different modalities</a:t>
          </a:r>
          <a:endParaRPr lang="zh-CN" sz="1300" kern="1200" dirty="0"/>
        </a:p>
      </dsp:txBody>
      <dsp:txXfrm>
        <a:off x="1431242" y="1792450"/>
        <a:ext cx="2421813" cy="898683"/>
      </dsp:txXfrm>
    </dsp:sp>
    <dsp:sp modelId="{408D43EC-4539-4D51-AC39-C6F09B6FD408}">
      <dsp:nvSpPr>
        <dsp:cNvPr id="0" name=""/>
        <dsp:cNvSpPr/>
      </dsp:nvSpPr>
      <dsp:spPr>
        <a:xfrm>
          <a:off x="580009" y="1635591"/>
          <a:ext cx="1539387" cy="122223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57F42D-7497-4905-A23C-06BE25388920}">
      <dsp:nvSpPr>
        <dsp:cNvPr id="0" name=""/>
        <dsp:cNvSpPr/>
      </dsp:nvSpPr>
      <dsp:spPr>
        <a:xfrm>
          <a:off x="1420274" y="3130526"/>
          <a:ext cx="2447451" cy="8986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3330" tIns="33020" rIns="33020" bIns="33020" numCol="1" spcCol="1270" anchor="ctr" anchorCtr="0">
          <a:noAutofit/>
        </a:bodyPr>
        <a:lstStyle/>
        <a:p>
          <a:pPr marL="0" lvl="0" indent="0" algn="l" defTabSz="577850">
            <a:lnSpc>
              <a:spcPct val="90000"/>
            </a:lnSpc>
            <a:spcBef>
              <a:spcPct val="0"/>
            </a:spcBef>
            <a:spcAft>
              <a:spcPct val="35000"/>
            </a:spcAft>
            <a:buNone/>
          </a:pPr>
          <a:r>
            <a:rPr lang="en-US" altLang="zh-CN" sz="1300" kern="1200" dirty="0">
              <a:latin typeface="微软雅黑" panose="020B0503020204020204" pitchFamily="34" charset="-122"/>
              <a:ea typeface="微软雅黑" panose="020B0503020204020204" pitchFamily="34" charset="-122"/>
            </a:rPr>
            <a:t>making predictions based on the fused data</a:t>
          </a:r>
          <a:endParaRPr lang="zh-CN" sz="1300" kern="1200" dirty="0"/>
        </a:p>
      </dsp:txBody>
      <dsp:txXfrm>
        <a:off x="1420274" y="3130526"/>
        <a:ext cx="2447451" cy="898683"/>
      </dsp:txXfrm>
    </dsp:sp>
    <dsp:sp modelId="{D3CB9C9E-9D2A-4608-8FF6-7C50BEBEFEF4}">
      <dsp:nvSpPr>
        <dsp:cNvPr id="0" name=""/>
        <dsp:cNvSpPr/>
      </dsp:nvSpPr>
      <dsp:spPr>
        <a:xfrm>
          <a:off x="337735" y="2995243"/>
          <a:ext cx="1370592" cy="119897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F7B585-D276-46DC-A2B9-263A035BD984}" type="datetimeFigureOut">
              <a:rPr lang="zh-CN" altLang="en-US" smtClean="0"/>
              <a:t>2024/3/4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9965BD-91D9-4A0B-8AD4-2BB5218E0667}" type="slidenum">
              <a:rPr lang="zh-CN" altLang="en-US" smtClean="0"/>
              <a:t>‹#›</a:t>
            </a:fld>
            <a:endParaRPr lang="zh-CN" altLang="en-US"/>
          </a:p>
        </p:txBody>
      </p:sp>
    </p:spTree>
    <p:extLst>
      <p:ext uri="{BB962C8B-B14F-4D97-AF65-F5344CB8AC3E}">
        <p14:creationId xmlns:p14="http://schemas.microsoft.com/office/powerpoint/2010/main" val="2645864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C978DC-0ADB-4A8F-8E62-B236D6915995}" type="slidenum">
              <a:rPr lang="zh-CN" altLang="en-US" smtClean="0"/>
              <a:t>1</a:t>
            </a:fld>
            <a:endParaRPr lang="zh-CN" altLang="en-US"/>
          </a:p>
        </p:txBody>
      </p:sp>
    </p:spTree>
    <p:extLst>
      <p:ext uri="{BB962C8B-B14F-4D97-AF65-F5344CB8AC3E}">
        <p14:creationId xmlns:p14="http://schemas.microsoft.com/office/powerpoint/2010/main" val="4266442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90</a:t>
            </a:r>
            <a:r>
              <a:rPr lang="zh-CN" altLang="en-US" dirty="0"/>
              <a:t>年后期以及两千年初期 大多数搜素引擎都是使用基于关键字的匹配，到了两千年后期，搜索发展为通过语义搜索，从简单的关键字匹配发展到理解搜索查询和网络内容背后的含义和意图。即开始使用自然语言处理、机器学习和知识图谱等，搜索开始提供更准确的和上下文相关的结果，对用户的搜索的语义进行理解，讲一讲这些不同时期下的对搜索的优化的 一些操作（</a:t>
            </a:r>
            <a:r>
              <a:rPr lang="en-US" altLang="zh-CN" dirty="0" err="1"/>
              <a:t>qu</a:t>
            </a:r>
            <a:r>
              <a:rPr lang="zh-CN" altLang="en-US" dirty="0"/>
              <a:t>，</a:t>
            </a:r>
            <a:r>
              <a:rPr lang="en-US" altLang="zh-CN" dirty="0" err="1"/>
              <a:t>qr</a:t>
            </a:r>
            <a:r>
              <a:rPr lang="zh-CN" altLang="en-US" dirty="0"/>
              <a:t>等），即模仿人类认知进行搜索，那么这个时候也就是</a:t>
            </a:r>
            <a:r>
              <a:rPr lang="en-US" altLang="zh-CN" dirty="0"/>
              <a:t>AI</a:t>
            </a:r>
            <a:r>
              <a:rPr lang="zh-CN" altLang="en-US" dirty="0"/>
              <a:t>应用于搜索引擎的时候了</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10</a:t>
            </a:fld>
            <a:endParaRPr lang="zh-CN" altLang="en-US"/>
          </a:p>
        </p:txBody>
      </p:sp>
    </p:spTree>
    <p:extLst>
      <p:ext uri="{BB962C8B-B14F-4D97-AF65-F5344CB8AC3E}">
        <p14:creationId xmlns:p14="http://schemas.microsoft.com/office/powerpoint/2010/main" val="2590704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a:t>
            </a:r>
            <a:r>
              <a:rPr lang="en-US" altLang="zh-CN" dirty="0"/>
              <a:t>AI</a:t>
            </a:r>
            <a:r>
              <a:rPr lang="zh-CN" altLang="en-US" dirty="0"/>
              <a:t>赋能于搜索究竟有什么含义呢？</a:t>
            </a:r>
            <a:r>
              <a:rPr lang="zh-CN" altLang="zh-CN" dirty="0"/>
              <a:t>ChatGPT 等大型语言模型的出现，将焦点从单纯基于关键字的搜索转变为对用户意图的更复杂的理解。语义搜索算法（例如 Google 的 BERT 算法）体现了人工智能在识别搜索查询中单词上下文方面的应用。与传统的基于关键字的搜索不同，BERT 会仔细检查查询中单词之间的关系，抓住细微差别和微妙之处</a:t>
            </a:r>
            <a:r>
              <a:rPr lang="zh-CN" altLang="en-US" dirty="0"/>
              <a:t>。更多的则是与各种各样的</a:t>
            </a:r>
            <a:r>
              <a:rPr lang="en-US" altLang="zh-CN" dirty="0"/>
              <a:t>AI</a:t>
            </a:r>
            <a:r>
              <a:rPr lang="zh-CN" altLang="en-US" dirty="0"/>
              <a:t>技术相结合，比如语音搜索，图片搜索，以及结合生成式</a:t>
            </a:r>
            <a:r>
              <a:rPr lang="en-US" altLang="zh-CN" dirty="0"/>
              <a:t>AI</a:t>
            </a:r>
            <a:r>
              <a:rPr lang="zh-CN" altLang="en-US" dirty="0"/>
              <a:t>技术，比如说</a:t>
            </a:r>
            <a:r>
              <a:rPr lang="en-US" altLang="zh-CN" dirty="0"/>
              <a:t>Bing</a:t>
            </a:r>
            <a:r>
              <a:rPr lang="zh-CN" altLang="en-US" dirty="0"/>
              <a:t>就已经使用了。提到各种各样的</a:t>
            </a:r>
            <a:r>
              <a:rPr lang="en-US" altLang="zh-CN" dirty="0"/>
              <a:t>AI</a:t>
            </a:r>
            <a:r>
              <a:rPr lang="zh-CN" altLang="en-US" dirty="0"/>
              <a:t>技术，接下来我想和大家分享一下我最近了解到并学习的一项技术，多模态。</a:t>
            </a:r>
            <a:r>
              <a:rPr lang="en-US" altLang="zh-CN" dirty="0"/>
              <a:t> </a:t>
            </a:r>
            <a:endParaRPr lang="zh-CN" altLang="zh-CN" dirty="0"/>
          </a:p>
          <a:p>
            <a:pPr lvl="0"/>
            <a:endParaRPr lang="zh-CN" altLang="zh-CN"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11</a:t>
            </a:fld>
            <a:endParaRPr lang="zh-CN" altLang="en-US"/>
          </a:p>
        </p:txBody>
      </p:sp>
    </p:spTree>
    <p:extLst>
      <p:ext uri="{BB962C8B-B14F-4D97-AF65-F5344CB8AC3E}">
        <p14:creationId xmlns:p14="http://schemas.microsoft.com/office/powerpoint/2010/main" val="1106288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接下来将为大家介绍一个比较 新的已经应用于搜索引擎中的技术</a:t>
            </a:r>
          </a:p>
        </p:txBody>
      </p:sp>
      <p:sp>
        <p:nvSpPr>
          <p:cNvPr id="4" name="灯片编号占位符 3"/>
          <p:cNvSpPr>
            <a:spLocks noGrp="1"/>
          </p:cNvSpPr>
          <p:nvPr>
            <p:ph type="sldNum" sz="quarter" idx="10"/>
          </p:nvPr>
        </p:nvSpPr>
        <p:spPr/>
        <p:txBody>
          <a:bodyPr/>
          <a:lstStyle/>
          <a:p>
            <a:fld id="{DA25CCEA-3F45-46FD-873C-10FB1242F407}" type="slidenum">
              <a:rPr lang="zh-CN" altLang="en-US" smtClean="0"/>
              <a:t>12</a:t>
            </a:fld>
            <a:endParaRPr lang="zh-CN" altLang="en-US"/>
          </a:p>
        </p:txBody>
      </p:sp>
    </p:spTree>
    <p:extLst>
      <p:ext uri="{BB962C8B-B14F-4D97-AF65-F5344CB8AC3E}">
        <p14:creationId xmlns:p14="http://schemas.microsoft.com/office/powerpoint/2010/main" val="3215126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今年年初，谷歌发布了一篇博客：</a:t>
            </a:r>
            <a:r>
              <a:rPr lang="en-US" altLang="zh-CN" dirty="0"/>
              <a:t>New Ways to search in 2024</a:t>
            </a:r>
            <a:r>
              <a:rPr lang="zh-CN" altLang="en-US" dirty="0"/>
              <a:t>，其中主要介绍了谷歌搜索引擎的两个重要更新。左边是谷歌在</a:t>
            </a:r>
            <a:r>
              <a:rPr lang="en-US" altLang="zh-CN" dirty="0"/>
              <a:t>22</a:t>
            </a:r>
            <a:r>
              <a:rPr lang="zh-CN" altLang="en-US" dirty="0"/>
              <a:t>年推出的</a:t>
            </a:r>
            <a:r>
              <a:rPr lang="en-US" altLang="zh-CN" dirty="0" err="1"/>
              <a:t>multisearch</a:t>
            </a:r>
            <a:r>
              <a:rPr lang="zh-CN" altLang="en-US" dirty="0"/>
              <a:t>，可以看到，右边这张图是今年年初三星发布的，将</a:t>
            </a:r>
            <a:r>
              <a:rPr lang="en-US" altLang="zh-CN" dirty="0"/>
              <a:t>circle to search</a:t>
            </a:r>
            <a:r>
              <a:rPr lang="zh-CN" altLang="en-US" dirty="0"/>
              <a:t>。那么这其中的重点技术便是多模态搜索。接下来我将为大家简单介绍一些基本概念，并以谷歌所使用的</a:t>
            </a:r>
            <a:r>
              <a:rPr lang="en-US" altLang="zh-CN" dirty="0"/>
              <a:t>coca</a:t>
            </a:r>
            <a:r>
              <a:rPr lang="zh-CN" altLang="en-US" dirty="0"/>
              <a:t>模型为例来简单讲解一下多模态是怎么实现的。</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13</a:t>
            </a:fld>
            <a:endParaRPr lang="zh-CN" altLang="en-US"/>
          </a:p>
        </p:txBody>
      </p:sp>
    </p:spTree>
    <p:extLst>
      <p:ext uri="{BB962C8B-B14F-4D97-AF65-F5344CB8AC3E}">
        <p14:creationId xmlns:p14="http://schemas.microsoft.com/office/powerpoint/2010/main" val="2438978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首先讲一讲，</a:t>
            </a:r>
            <a:r>
              <a:rPr lang="en-US" altLang="zh-CN" dirty="0"/>
              <a:t>Embedding</a:t>
            </a:r>
            <a:r>
              <a:rPr lang="zh-CN" altLang="zh-CN" dirty="0"/>
              <a:t>是一个相对低维的空间，可以将高维向量转换到其中</a:t>
            </a:r>
            <a:r>
              <a:rPr lang="zh-CN" altLang="en-US" dirty="0"/>
              <a:t>。</a:t>
            </a:r>
            <a:r>
              <a:rPr lang="en-US" altLang="zh-CN" b="0" i="0" dirty="0">
                <a:solidFill>
                  <a:srgbClr val="0D0D0D"/>
                </a:solidFill>
                <a:effectLst/>
                <a:latin typeface="Söhne"/>
              </a:rPr>
              <a:t>Embedding</a:t>
            </a:r>
            <a:r>
              <a:rPr lang="zh-CN" altLang="en-US" b="0" i="0" dirty="0">
                <a:solidFill>
                  <a:srgbClr val="0D0D0D"/>
                </a:solidFill>
                <a:effectLst/>
                <a:latin typeface="Söhne"/>
              </a:rPr>
              <a:t>通常通过训练</a:t>
            </a:r>
            <a:r>
              <a:rPr lang="zh-CN" altLang="en-US" dirty="0"/>
              <a:t>得到的深度学习模型产生</a:t>
            </a:r>
            <a:r>
              <a:rPr lang="zh-CN" altLang="en-US" b="0" i="0" dirty="0">
                <a:solidFill>
                  <a:srgbClr val="0D0D0D"/>
                </a:solidFill>
                <a:effectLst/>
                <a:latin typeface="Söhne"/>
              </a:rPr>
              <a:t>。换句话说，</a:t>
            </a:r>
            <a:r>
              <a:rPr lang="en-US" altLang="zh-CN" b="0" i="0" dirty="0">
                <a:solidFill>
                  <a:srgbClr val="0D0D0D"/>
                </a:solidFill>
                <a:effectLst/>
                <a:latin typeface="Söhne"/>
              </a:rPr>
              <a:t>AI</a:t>
            </a:r>
            <a:r>
              <a:rPr lang="zh-CN" altLang="en-US" b="0" i="0" dirty="0">
                <a:solidFill>
                  <a:srgbClr val="0D0D0D"/>
                </a:solidFill>
                <a:effectLst/>
                <a:latin typeface="Söhne"/>
              </a:rPr>
              <a:t>模型会构建一个</a:t>
            </a:r>
            <a:r>
              <a:rPr lang="en-US" altLang="zh-CN" b="0" i="0" dirty="0">
                <a:solidFill>
                  <a:srgbClr val="0D0D0D"/>
                </a:solidFill>
                <a:effectLst/>
                <a:latin typeface="Söhne"/>
              </a:rPr>
              <a:t>embedding space</a:t>
            </a:r>
            <a:r>
              <a:rPr lang="zh-CN" altLang="en-US" b="0" i="0" dirty="0">
                <a:solidFill>
                  <a:srgbClr val="0D0D0D"/>
                </a:solidFill>
                <a:effectLst/>
                <a:latin typeface="Söhne"/>
              </a:rPr>
              <a:t>，将文本等内容的意义映射到这个空间中，并获得一个向量，如左图所示。</a:t>
            </a:r>
            <a:r>
              <a:rPr lang="zh-CN" altLang="en-US" dirty="0"/>
              <a:t>比如说词嵌入中的预训练模型 ，</a:t>
            </a:r>
            <a:r>
              <a:rPr lang="en-US" altLang="zh-CN" b="0" i="0" dirty="0">
                <a:solidFill>
                  <a:srgbClr val="0D0D0D"/>
                </a:solidFill>
                <a:effectLst/>
                <a:latin typeface="Söhne"/>
              </a:rPr>
              <a:t>Word2Vec</a:t>
            </a:r>
            <a:r>
              <a:rPr lang="zh-CN" altLang="en-US" b="0" i="0" dirty="0">
                <a:solidFill>
                  <a:srgbClr val="0D0D0D"/>
                </a:solidFill>
                <a:effectLst/>
                <a:latin typeface="Söhne"/>
              </a:rPr>
              <a:t>等，这些模型能够将每个单词映射到一个具有语义信息的向量空间中。通过这种操作，模型能够捕捉到数据的潜在语义结构。右</a:t>
            </a:r>
            <a:r>
              <a:rPr lang="zh-CN" altLang="en-US" dirty="0"/>
              <a:t>图是一个非常简单的嵌入空间的例子，当一个人在讨论电影、音乐和演员相关的话题时，我们可以为其创建一个三维坐标，坐标代表的含义分别为电影，演员和音乐，那么这个人所谈论的词语或者话题就可以被</a:t>
            </a:r>
            <a:r>
              <a:rPr lang="en-US" altLang="zh-CN" dirty="0"/>
              <a:t>map</a:t>
            </a:r>
            <a:r>
              <a:rPr lang="zh-CN" altLang="en-US" dirty="0"/>
              <a:t>到这个坐标空间上，并获得一个能够代表其含义的向量。比如说谈论的是胡歌，胡歌又既拍电视剧又拍电影，但是近些年不唱歌了，那么这个词向量中</a:t>
            </a:r>
            <a:r>
              <a:rPr lang="en-US" altLang="zh-CN" dirty="0"/>
              <a:t>movie</a:t>
            </a:r>
            <a:r>
              <a:rPr lang="zh-CN" altLang="en-US" dirty="0"/>
              <a:t>和</a:t>
            </a:r>
            <a:r>
              <a:rPr lang="en-US" altLang="zh-CN" dirty="0"/>
              <a:t>actor</a:t>
            </a:r>
            <a:r>
              <a:rPr lang="zh-CN" altLang="en-US" dirty="0"/>
              <a:t>的坐标值就会更大一些。</a:t>
            </a:r>
            <a:r>
              <a:rPr lang="zh-CN" altLang="zh-CN" dirty="0"/>
              <a:t>嵌入空间，它本质上是文本、图像、音频等的含义映射</a:t>
            </a:r>
            <a:r>
              <a:rPr lang="zh-CN" altLang="en-US" dirty="0"/>
              <a:t>，实际上嵌入空间可能会有几百上千个维度，所以还是很复杂的。这里的重点就是要提前训练好模型，让他们知道怎么去生成</a:t>
            </a:r>
            <a:r>
              <a:rPr lang="en-US" altLang="zh-CN" dirty="0"/>
              <a:t>embedding</a:t>
            </a:r>
            <a:r>
              <a:rPr lang="zh-CN" altLang="en-US" dirty="0"/>
              <a:t>，不过互联网上已经有一些训练好了的</a:t>
            </a:r>
            <a:r>
              <a:rPr lang="en-US" altLang="zh-CN" dirty="0"/>
              <a:t>embedding API</a:t>
            </a:r>
            <a:r>
              <a:rPr lang="zh-CN" altLang="en-US" dirty="0"/>
              <a:t>以供我们使用。</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14</a:t>
            </a:fld>
            <a:endParaRPr lang="zh-CN" altLang="en-US"/>
          </a:p>
        </p:txBody>
      </p:sp>
    </p:spTree>
    <p:extLst>
      <p:ext uri="{BB962C8B-B14F-4D97-AF65-F5344CB8AC3E}">
        <p14:creationId xmlns:p14="http://schemas.microsoft.com/office/powerpoint/2010/main" val="2512782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在讲多模态搜索之前先简单介绍一下文本搜索和图片搜索。上面已经讲了，文本可以根据其含义被</a:t>
            </a:r>
            <a:r>
              <a:rPr lang="en-US" altLang="zh-CN" dirty="0"/>
              <a:t>map</a:t>
            </a:r>
            <a:r>
              <a:rPr lang="zh-CN" altLang="en-US" dirty="0"/>
              <a:t>到</a:t>
            </a:r>
            <a:r>
              <a:rPr lang="en-US" altLang="zh-CN" dirty="0"/>
              <a:t>embedding space</a:t>
            </a:r>
            <a:r>
              <a:rPr lang="zh-CN" altLang="en-US" dirty="0"/>
              <a:t>中，图片也是一样。如左图所示，</a:t>
            </a:r>
            <a:r>
              <a:rPr lang="en-US" altLang="zh-CN" dirty="0"/>
              <a:t>image</a:t>
            </a:r>
            <a:r>
              <a:rPr lang="zh-CN" altLang="en-US" dirty="0"/>
              <a:t>模型也可以根据图片的含义将图片</a:t>
            </a:r>
            <a:r>
              <a:rPr lang="en-US" altLang="zh-CN" dirty="0"/>
              <a:t>map</a:t>
            </a:r>
            <a:r>
              <a:rPr lang="zh-CN" altLang="en-US" dirty="0"/>
              <a:t>到</a:t>
            </a:r>
            <a:r>
              <a:rPr lang="en-US" altLang="zh-CN" dirty="0"/>
              <a:t>embedding space</a:t>
            </a:r>
            <a:r>
              <a:rPr lang="zh-CN" altLang="en-US" dirty="0"/>
              <a:t>中的某个位置中，这部分不再赘述。</a:t>
            </a:r>
            <a:r>
              <a:rPr lang="en-US" altLang="zh-CN" dirty="0"/>
              <a:t>Text-text/image-image search</a:t>
            </a:r>
            <a:r>
              <a:rPr lang="zh-CN" altLang="en-US" dirty="0"/>
              <a:t>则是给出与用户搜索具有高度相关性，也就是那些在</a:t>
            </a:r>
            <a:r>
              <a:rPr lang="en-US" altLang="zh-CN" dirty="0"/>
              <a:t>embedding space</a:t>
            </a:r>
            <a:r>
              <a:rPr lang="zh-CN" altLang="en-US" dirty="0"/>
              <a:t>中与用户搜索的</a:t>
            </a:r>
            <a:r>
              <a:rPr lang="en-US" altLang="zh-CN" dirty="0"/>
              <a:t>location</a:t>
            </a:r>
            <a:r>
              <a:rPr lang="zh-CN" altLang="en-US" dirty="0"/>
              <a:t>距离近的结果，这里也就会用到一些计算向量之间相似性的方法，比如说余弦距离，欧式距离的计算，以及一些更加智能的</a:t>
            </a:r>
            <a:r>
              <a:rPr lang="en-US" altLang="zh-CN" dirty="0"/>
              <a:t>ANN</a:t>
            </a:r>
            <a:r>
              <a:rPr lang="zh-CN" altLang="en-US" dirty="0"/>
              <a:t>搜索算法。</a:t>
            </a:r>
            <a:r>
              <a:rPr lang="zh-CN" altLang="en-US" b="0" i="0" dirty="0">
                <a:solidFill>
                  <a:srgbClr val="202124"/>
                </a:solidFill>
                <a:effectLst/>
                <a:latin typeface="arial" panose="020B0604020202020204" pitchFamily="34" charset="0"/>
              </a:rPr>
              <a:t>因此，如果对</a:t>
            </a:r>
            <a:r>
              <a:rPr lang="en-US" altLang="zh-CN" b="0" i="0" dirty="0">
                <a:solidFill>
                  <a:srgbClr val="202124"/>
                </a:solidFill>
                <a:effectLst/>
                <a:latin typeface="arial" panose="020B0604020202020204" pitchFamily="34" charset="0"/>
              </a:rPr>
              <a:t>embedding space</a:t>
            </a:r>
            <a:r>
              <a:rPr lang="zh-CN" altLang="en-US" b="0" i="0" dirty="0">
                <a:solidFill>
                  <a:srgbClr val="202124"/>
                </a:solidFill>
                <a:effectLst/>
                <a:latin typeface="arial" panose="020B0604020202020204" pitchFamily="34" charset="0"/>
              </a:rPr>
              <a:t>可视化观察，我们可以找到具有相似外观和含义的其他文本或者图像。</a:t>
            </a:r>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15</a:t>
            </a:fld>
            <a:endParaRPr lang="zh-CN" altLang="en-US"/>
          </a:p>
        </p:txBody>
      </p:sp>
    </p:spTree>
    <p:extLst>
      <p:ext uri="{BB962C8B-B14F-4D97-AF65-F5344CB8AC3E}">
        <p14:creationId xmlns:p14="http://schemas.microsoft.com/office/powerpoint/2010/main" val="1837649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02124"/>
                </a:solidFill>
                <a:effectLst/>
                <a:latin typeface="arial" panose="020B0604020202020204" pitchFamily="34" charset="0"/>
              </a:rPr>
              <a:t>了解了单模态搜索之后，多模态搜索就很好理解了，同样的我们为数据创建一个共同的</a:t>
            </a:r>
            <a:r>
              <a:rPr lang="en-US" altLang="zh-CN" b="0" i="0" dirty="0">
                <a:solidFill>
                  <a:srgbClr val="202124"/>
                </a:solidFill>
                <a:effectLst/>
                <a:latin typeface="arial" panose="020B0604020202020204" pitchFamily="34" charset="0"/>
              </a:rPr>
              <a:t>embedding space</a:t>
            </a:r>
            <a:r>
              <a:rPr lang="zh-CN" altLang="en-US" b="0" i="0" dirty="0">
                <a:solidFill>
                  <a:srgbClr val="202124"/>
                </a:solidFill>
                <a:effectLst/>
                <a:latin typeface="arial" panose="020B0604020202020204" pitchFamily="34" charset="0"/>
              </a:rPr>
              <a:t>，在这个空间中，具有相似含义的图像和文本被紧密地放置在一起。这意味着您可以基于文本搜索图像（文本到图像搜索）或基于图像搜索文本（图像到文本搜索</a:t>
            </a:r>
            <a:r>
              <a:rPr lang="en-US" altLang="zh-CN" b="0" i="0" dirty="0">
                <a:solidFill>
                  <a:srgbClr val="202124"/>
                </a:solidFill>
                <a:effectLst/>
                <a:latin typeface="arial" panose="020B0604020202020204" pitchFamily="34" charset="0"/>
              </a:rPr>
              <a:t>)</a:t>
            </a:r>
            <a:r>
              <a:rPr lang="zh-CN" altLang="en-US" b="0" i="0" dirty="0">
                <a:solidFill>
                  <a:srgbClr val="202124"/>
                </a:solidFill>
                <a:effectLst/>
                <a:latin typeface="arial" panose="020B0604020202020204" pitchFamily="34" charset="0"/>
              </a:rPr>
              <a:t>。那么模型怎么获取训练数据呢，这个文章中也给了一个很有意思的网站（</a:t>
            </a:r>
            <a:r>
              <a:rPr lang="en-US" altLang="zh-CN" b="0" i="0" dirty="0" err="1">
                <a:solidFill>
                  <a:srgbClr val="202124"/>
                </a:solidFill>
                <a:effectLst/>
                <a:latin typeface="arial" panose="020B0604020202020204" pitchFamily="34" charset="0"/>
              </a:rPr>
              <a:t>mercari</a:t>
            </a:r>
            <a:r>
              <a:rPr lang="zh-CN" altLang="en-US" b="0" i="0" dirty="0">
                <a:solidFill>
                  <a:srgbClr val="202124"/>
                </a:solidFill>
                <a:effectLst/>
                <a:latin typeface="arial" panose="020B0604020202020204" pitchFamily="34" charset="0"/>
              </a:rPr>
              <a:t>，一个国外的购物网站），这个网站中的图像都被分为了极其具体的类别，由此我们可以窥见模型理解这些图像的方式（</a:t>
            </a:r>
            <a:r>
              <a:rPr lang="en-US" altLang="zh-CN" b="0" i="0" dirty="0">
                <a:solidFill>
                  <a:srgbClr val="202124"/>
                </a:solidFill>
                <a:effectLst/>
                <a:latin typeface="arial" panose="020B0604020202020204" pitchFamily="34" charset="0"/>
              </a:rPr>
              <a:t>----</a:t>
            </a:r>
            <a:r>
              <a:rPr lang="zh-CN" altLang="en-US" b="0" i="0" dirty="0">
                <a:solidFill>
                  <a:srgbClr val="202124"/>
                </a:solidFill>
                <a:effectLst/>
                <a:latin typeface="arial" panose="020B0604020202020204" pitchFamily="34" charset="0"/>
              </a:rPr>
              <a:t>图像分的越具体，描述越详细，就是越好的训练数据吗）</a:t>
            </a:r>
            <a:r>
              <a:rPr lang="en-US" altLang="zh-CN" b="0" i="0" dirty="0">
                <a:solidFill>
                  <a:srgbClr val="202124"/>
                </a:solidFill>
                <a:effectLst/>
                <a:latin typeface="arial" panose="020B0604020202020204" pitchFamily="34" charset="0"/>
              </a:rPr>
              <a:t>The image embedding vector and text embedding vector are in the same semantic space with the same dimensionality. </a:t>
            </a:r>
            <a:endParaRPr lang="zh-CN" altLang="en-US" b="0" i="0" dirty="0">
              <a:solidFill>
                <a:srgbClr val="202124"/>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59E3CF89-91F4-45FB-A589-58532703FCA1}" type="slidenum">
              <a:rPr lang="zh-CN" altLang="en-US" smtClean="0"/>
              <a:t>16</a:t>
            </a:fld>
            <a:endParaRPr lang="zh-CN" altLang="en-US"/>
          </a:p>
        </p:txBody>
      </p:sp>
    </p:spTree>
    <p:extLst>
      <p:ext uri="{BB962C8B-B14F-4D97-AF65-F5344CB8AC3E}">
        <p14:creationId xmlns:p14="http://schemas.microsoft.com/office/powerpoint/2010/main" val="3682096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多模态可以对比于单模态进行理解，就拿</a:t>
            </a:r>
            <a:r>
              <a:rPr lang="en-US" altLang="zh-CN" dirty="0" err="1"/>
              <a:t>chatgpt</a:t>
            </a:r>
            <a:r>
              <a:rPr lang="zh-CN" altLang="en-US" dirty="0"/>
              <a:t>来说，到</a:t>
            </a:r>
            <a:r>
              <a:rPr lang="en-US" altLang="zh-CN" dirty="0"/>
              <a:t>chatgpt3</a:t>
            </a:r>
            <a:r>
              <a:rPr lang="zh-CN" altLang="en-US" dirty="0"/>
              <a:t>为止，其使用的仍是单模态，即用户输入的是文本，</a:t>
            </a:r>
            <a:r>
              <a:rPr lang="en-US" altLang="zh-CN" dirty="0" err="1"/>
              <a:t>gpt</a:t>
            </a:r>
            <a:r>
              <a:rPr lang="zh-CN" altLang="en-US" dirty="0"/>
              <a:t>输出的也是只能是文本，不过最近的</a:t>
            </a:r>
            <a:r>
              <a:rPr lang="en-US" altLang="zh-CN" dirty="0"/>
              <a:t>chatgpt4</a:t>
            </a:r>
            <a:r>
              <a:rPr lang="zh-CN" altLang="en-US" dirty="0"/>
              <a:t>中也将多模态引入了，那他现在也可以根据用户描述生成图像，或者根据用户输入的图像生成文字了（</a:t>
            </a:r>
            <a:r>
              <a:rPr lang="en-US" altLang="zh-CN" dirty="0"/>
              <a:t>text to image/image to text…</a:t>
            </a:r>
            <a:r>
              <a:rPr lang="zh-CN" altLang="en-US" dirty="0"/>
              <a:t>）。即在相比之下，可以同时集成和处理多种模式的多模式架构可以产生不止一种类型的输出。接下来将先为大家介绍一下多模态模型架构，然后简单介绍一下</a:t>
            </a:r>
            <a:r>
              <a:rPr lang="en-US" altLang="zh-CN" dirty="0"/>
              <a:t>google</a:t>
            </a:r>
            <a:r>
              <a:rPr lang="zh-CN" altLang="en-US" dirty="0"/>
              <a:t>实现多模态搜索使用的</a:t>
            </a:r>
            <a:r>
              <a:rPr lang="en-US" altLang="zh-CN" dirty="0"/>
              <a:t>coca</a:t>
            </a:r>
            <a:r>
              <a:rPr lang="zh-CN" altLang="en-US" dirty="0"/>
              <a:t>模型。</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17</a:t>
            </a:fld>
            <a:endParaRPr lang="zh-CN" altLang="en-US"/>
          </a:p>
        </p:txBody>
      </p:sp>
    </p:spTree>
    <p:extLst>
      <p:ext uri="{BB962C8B-B14F-4D97-AF65-F5344CB8AC3E}">
        <p14:creationId xmlns:p14="http://schemas.microsoft.com/office/powerpoint/2010/main" val="3414925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D0D0D"/>
                </a:solidFill>
                <a:effectLst/>
                <a:latin typeface="Söhne"/>
              </a:rPr>
              <a:t>多模态模型架构主要包含以下三部分：。怎么去提取</a:t>
            </a:r>
            <a:r>
              <a:rPr lang="en-US" altLang="zh-CN" b="0" i="0" dirty="0">
                <a:solidFill>
                  <a:srgbClr val="0D0D0D"/>
                </a:solidFill>
                <a:effectLst/>
                <a:latin typeface="Söhne"/>
              </a:rPr>
              <a:t>image</a:t>
            </a:r>
            <a:r>
              <a:rPr lang="zh-CN" altLang="en-US" b="0" i="0" dirty="0">
                <a:solidFill>
                  <a:srgbClr val="0D0D0D"/>
                </a:solidFill>
                <a:effectLst/>
                <a:latin typeface="Söhne"/>
              </a:rPr>
              <a:t>的特征并训练呢？不知道大家对计算机视觉相关的研究有没有了解，传统的图像相关的实验都是使用计算机视觉模型（</a:t>
            </a:r>
            <a:r>
              <a:rPr lang="en-US" altLang="zh-CN" b="0" i="0" dirty="0">
                <a:solidFill>
                  <a:srgbClr val="0D0D0D"/>
                </a:solidFill>
                <a:effectLst/>
                <a:latin typeface="Söhne"/>
              </a:rPr>
              <a:t>CNN</a:t>
            </a:r>
            <a:r>
              <a:rPr lang="zh-CN" altLang="en-US" b="0" i="0" dirty="0">
                <a:solidFill>
                  <a:srgbClr val="0D0D0D"/>
                </a:solidFill>
                <a:effectLst/>
                <a:latin typeface="Söhne"/>
              </a:rPr>
              <a:t>，</a:t>
            </a:r>
            <a:r>
              <a:rPr lang="en-US" altLang="zh-CN" b="0" i="0" dirty="0" err="1">
                <a:solidFill>
                  <a:srgbClr val="0D0D0D"/>
                </a:solidFill>
                <a:effectLst/>
                <a:latin typeface="Söhne"/>
              </a:rPr>
              <a:t>ResNet</a:t>
            </a:r>
            <a:r>
              <a:rPr lang="en-US" altLang="zh-CN" b="0" i="0" dirty="0">
                <a:solidFill>
                  <a:srgbClr val="0D0D0D"/>
                </a:solidFill>
                <a:effectLst/>
                <a:latin typeface="Söhne"/>
              </a:rPr>
              <a:t>,, </a:t>
            </a:r>
            <a:r>
              <a:rPr lang="en-US" altLang="zh-CN" b="0" i="0" dirty="0" err="1">
                <a:solidFill>
                  <a:srgbClr val="0D0D0D"/>
                </a:solidFill>
                <a:effectLst/>
                <a:latin typeface="Söhne"/>
              </a:rPr>
              <a:t>VGGNet</a:t>
            </a:r>
            <a:r>
              <a:rPr lang="zh-CN" altLang="en-US" b="0" i="0" dirty="0">
                <a:solidFill>
                  <a:srgbClr val="0D0D0D"/>
                </a:solidFill>
                <a:effectLst/>
                <a:latin typeface="Söhne"/>
              </a:rPr>
              <a:t>之类），但是如果将这些模型用于多模态中，会使模型过于复杂，那么研究人员们受到</a:t>
            </a:r>
            <a:r>
              <a:rPr lang="en-US" altLang="zh-CN" b="0" i="0" dirty="0" err="1">
                <a:solidFill>
                  <a:srgbClr val="0D0D0D"/>
                </a:solidFill>
                <a:effectLst/>
                <a:latin typeface="Söhne"/>
              </a:rPr>
              <a:t>nlp</a:t>
            </a:r>
            <a:r>
              <a:rPr lang="zh-CN" altLang="en-US" b="0" i="0" dirty="0">
                <a:solidFill>
                  <a:srgbClr val="0D0D0D"/>
                </a:solidFill>
                <a:effectLst/>
                <a:latin typeface="Söhne"/>
              </a:rPr>
              <a:t>模型的启发，研究出使用</a:t>
            </a:r>
            <a:r>
              <a:rPr lang="en-US" altLang="zh-CN" b="0" i="0" dirty="0">
                <a:solidFill>
                  <a:srgbClr val="0D0D0D"/>
                </a:solidFill>
                <a:effectLst/>
                <a:latin typeface="Söhne"/>
              </a:rPr>
              <a:t>transformer</a:t>
            </a:r>
            <a:r>
              <a:rPr lang="zh-CN" altLang="en-US" b="0" i="0" dirty="0">
                <a:solidFill>
                  <a:srgbClr val="0D0D0D"/>
                </a:solidFill>
                <a:effectLst/>
                <a:latin typeface="Söhne"/>
              </a:rPr>
              <a:t>来实现计算机视觉的相关任务，比如说有名的</a:t>
            </a:r>
            <a:r>
              <a:rPr lang="en-US" altLang="zh-CN" b="0" i="0" dirty="0" err="1">
                <a:solidFill>
                  <a:srgbClr val="0D0D0D"/>
                </a:solidFill>
                <a:effectLst/>
                <a:latin typeface="Söhne"/>
              </a:rPr>
              <a:t>ViT</a:t>
            </a:r>
            <a:r>
              <a:rPr lang="zh-CN" altLang="en-US" b="0" i="0" dirty="0">
                <a:solidFill>
                  <a:srgbClr val="0D0D0D"/>
                </a:solidFill>
                <a:effectLst/>
                <a:latin typeface="Söhne"/>
              </a:rPr>
              <a:t>。</a:t>
            </a:r>
            <a:r>
              <a:rPr lang="en-US" altLang="zh-CN" b="0" i="0" dirty="0">
                <a:solidFill>
                  <a:srgbClr val="0D0D0D"/>
                </a:solidFill>
                <a:effectLst/>
                <a:latin typeface="Söhne"/>
              </a:rPr>
              <a:t>ViT</a:t>
            </a:r>
            <a:r>
              <a:rPr lang="zh-CN" altLang="en-US" b="0" i="0" dirty="0">
                <a:solidFill>
                  <a:srgbClr val="0D0D0D"/>
                </a:solidFill>
                <a:effectLst/>
                <a:latin typeface="Söhne"/>
              </a:rPr>
              <a:t>的核心思想是将图像分割为一系列固定大小的图块（</a:t>
            </a:r>
            <a:r>
              <a:rPr lang="en-US" altLang="zh-CN" b="0" i="0" dirty="0">
                <a:solidFill>
                  <a:srgbClr val="0D0D0D"/>
                </a:solidFill>
                <a:effectLst/>
                <a:latin typeface="Söhne"/>
              </a:rPr>
              <a:t>patches</a:t>
            </a:r>
            <a:r>
              <a:rPr lang="zh-CN" altLang="en-US" b="0" i="0" dirty="0">
                <a:solidFill>
                  <a:srgbClr val="0D0D0D"/>
                </a:solidFill>
                <a:effectLst/>
                <a:latin typeface="Söhne"/>
              </a:rPr>
              <a:t>），然后将每个图块展平并作为序列输入到</a:t>
            </a:r>
            <a:r>
              <a:rPr lang="en-US" altLang="zh-CN" b="0" i="0" dirty="0">
                <a:solidFill>
                  <a:srgbClr val="0D0D0D"/>
                </a:solidFill>
                <a:effectLst/>
                <a:latin typeface="Söhne"/>
              </a:rPr>
              <a:t>Transformer</a:t>
            </a:r>
            <a:r>
              <a:rPr lang="zh-CN" altLang="en-US" b="0" i="0" dirty="0">
                <a:solidFill>
                  <a:srgbClr val="0D0D0D"/>
                </a:solidFill>
                <a:effectLst/>
                <a:latin typeface="Söhne"/>
              </a:rPr>
              <a:t>模型中。每个图块之间的位置信息通过加入位置嵌入（</a:t>
            </a:r>
            <a:r>
              <a:rPr lang="en-US" altLang="zh-CN" b="0" i="0" dirty="0">
                <a:solidFill>
                  <a:srgbClr val="0D0D0D"/>
                </a:solidFill>
                <a:effectLst/>
                <a:latin typeface="Söhne"/>
              </a:rPr>
              <a:t>Positional Embeddings</a:t>
            </a:r>
            <a:r>
              <a:rPr lang="zh-CN" altLang="en-US" b="0" i="0" dirty="0">
                <a:solidFill>
                  <a:srgbClr val="0D0D0D"/>
                </a:solidFill>
                <a:effectLst/>
                <a:latin typeface="Söhne"/>
              </a:rPr>
              <a:t>）来保留。在训练过程中，</a:t>
            </a:r>
            <a:r>
              <a:rPr lang="en-US" altLang="zh-CN" b="0" i="0" dirty="0">
                <a:solidFill>
                  <a:srgbClr val="0D0D0D"/>
                </a:solidFill>
                <a:effectLst/>
                <a:latin typeface="Söhne"/>
              </a:rPr>
              <a:t>ViT</a:t>
            </a:r>
            <a:r>
              <a:rPr lang="zh-CN" altLang="en-US" b="0" i="0" dirty="0">
                <a:solidFill>
                  <a:srgbClr val="0D0D0D"/>
                </a:solidFill>
                <a:effectLst/>
                <a:latin typeface="Söhne"/>
              </a:rPr>
              <a:t>通过预训练阶段学习了图像块的表示，然后可以用于各种视觉任务，如图像分类、目标检测等。</a:t>
            </a:r>
            <a:endParaRPr lang="zh-CN" altLang="en-US" b="0" i="0" dirty="0">
              <a:solidFill>
                <a:srgbClr val="202124"/>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59E3CF89-91F4-45FB-A589-58532703FCA1}" type="slidenum">
              <a:rPr lang="zh-CN" altLang="en-US" smtClean="0"/>
              <a:t>18</a:t>
            </a:fld>
            <a:endParaRPr lang="zh-CN" altLang="en-US"/>
          </a:p>
        </p:txBody>
      </p:sp>
    </p:spTree>
    <p:extLst>
      <p:ext uri="{BB962C8B-B14F-4D97-AF65-F5344CB8AC3E}">
        <p14:creationId xmlns:p14="http://schemas.microsoft.com/office/powerpoint/2010/main" val="1872231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D0D0D"/>
                </a:solidFill>
                <a:effectLst/>
                <a:latin typeface="Söhne"/>
              </a:rPr>
              <a:t>很多时候，</a:t>
            </a:r>
            <a:r>
              <a:rPr lang="en-US" altLang="zh-CN" b="0" i="0" dirty="0">
                <a:solidFill>
                  <a:srgbClr val="0D0D0D"/>
                </a:solidFill>
                <a:effectLst/>
                <a:latin typeface="Söhne"/>
              </a:rPr>
              <a:t>AI</a:t>
            </a:r>
            <a:r>
              <a:rPr lang="zh-CN" altLang="en-US" b="0" i="0" dirty="0">
                <a:solidFill>
                  <a:srgbClr val="0D0D0D"/>
                </a:solidFill>
                <a:effectLst/>
                <a:latin typeface="Söhne"/>
              </a:rPr>
              <a:t>模型开发者在设计模型时会使用一个通用的骨干模型，该模型经过大规模训练，具有可迁移至各种下游任务的能力。在自然语言处理领域，一些流行的骨干模型，包括</a:t>
            </a:r>
            <a:r>
              <a:rPr lang="en-US" altLang="zh-CN" b="0" i="0" dirty="0">
                <a:solidFill>
                  <a:srgbClr val="0D0D0D"/>
                </a:solidFill>
                <a:effectLst/>
                <a:latin typeface="Söhne"/>
              </a:rPr>
              <a:t>BERT</a:t>
            </a:r>
            <a:r>
              <a:rPr lang="zh-CN" altLang="en-US" b="0" i="0" dirty="0">
                <a:solidFill>
                  <a:srgbClr val="0D0D0D"/>
                </a:solidFill>
                <a:effectLst/>
                <a:latin typeface="Söhne"/>
              </a:rPr>
              <a:t>、</a:t>
            </a:r>
            <a:r>
              <a:rPr lang="en-US" altLang="zh-CN" b="0" i="0" dirty="0">
                <a:solidFill>
                  <a:srgbClr val="0D0D0D"/>
                </a:solidFill>
                <a:effectLst/>
                <a:latin typeface="Söhne"/>
              </a:rPr>
              <a:t>T5</a:t>
            </a:r>
            <a:r>
              <a:rPr lang="zh-CN" altLang="en-US" b="0" i="0" dirty="0">
                <a:solidFill>
                  <a:srgbClr val="0D0D0D"/>
                </a:solidFill>
                <a:effectLst/>
                <a:latin typeface="Söhne"/>
              </a:rPr>
              <a:t>、</a:t>
            </a:r>
            <a:r>
              <a:rPr lang="en-US" altLang="zh-CN" b="0" i="0" dirty="0">
                <a:solidFill>
                  <a:srgbClr val="0D0D0D"/>
                </a:solidFill>
                <a:effectLst/>
                <a:latin typeface="Söhne"/>
              </a:rPr>
              <a:t>GPT-3</a:t>
            </a:r>
            <a:r>
              <a:rPr lang="zh-CN" altLang="en-US" b="0" i="0" dirty="0">
                <a:solidFill>
                  <a:srgbClr val="0D0D0D"/>
                </a:solidFill>
                <a:effectLst/>
                <a:latin typeface="Söhne"/>
              </a:rPr>
              <a:t>（有时也称为“基础模型”），它们就在大规模网络数据上进行了预训练，并通过零样本、少样本或迁移学习展示了通用的多任务能力，谷歌这个</a:t>
            </a:r>
            <a:r>
              <a:rPr lang="en-US" altLang="zh-CN" b="0" i="0" dirty="0">
                <a:solidFill>
                  <a:srgbClr val="0D0D0D"/>
                </a:solidFill>
                <a:effectLst/>
                <a:latin typeface="Söhne"/>
              </a:rPr>
              <a:t>coca</a:t>
            </a:r>
            <a:r>
              <a:rPr lang="zh-CN" altLang="en-US" b="0" i="0" dirty="0">
                <a:solidFill>
                  <a:srgbClr val="0D0D0D"/>
                </a:solidFill>
                <a:effectLst/>
                <a:latin typeface="Söhne"/>
              </a:rPr>
              <a:t>就是一个能够实现多模态的骨干模型</a:t>
            </a:r>
            <a:r>
              <a:rPr lang="zh-CN" altLang="en-US" dirty="0"/>
              <a:t>。</a:t>
            </a:r>
            <a:r>
              <a:rPr lang="en-US" altLang="zh-CN" dirty="0"/>
              <a:t>Coca</a:t>
            </a:r>
            <a:r>
              <a:rPr lang="zh-CN" altLang="en-US" dirty="0"/>
              <a:t>这篇论文中</a:t>
            </a:r>
            <a:r>
              <a:rPr lang="zh-CN" altLang="en-US" b="0" i="0" dirty="0">
                <a:solidFill>
                  <a:srgbClr val="0D0D0D"/>
                </a:solidFill>
                <a:effectLst/>
                <a:latin typeface="Söhne"/>
              </a:rPr>
              <a:t>提出了一个名为对比式字幕生成器（</a:t>
            </a:r>
            <a:r>
              <a:rPr lang="en-US" altLang="zh-CN" b="0" i="0" dirty="0">
                <a:solidFill>
                  <a:srgbClr val="0D0D0D"/>
                </a:solidFill>
                <a:effectLst/>
                <a:latin typeface="Söhne"/>
              </a:rPr>
              <a:t>CoCa</a:t>
            </a:r>
            <a:r>
              <a:rPr lang="zh-CN" altLang="en-US" b="0" i="0" dirty="0">
                <a:solidFill>
                  <a:srgbClr val="0D0D0D"/>
                </a:solidFill>
                <a:effectLst/>
                <a:latin typeface="Söhne"/>
              </a:rPr>
              <a:t>）的模型，它是一种编码器</a:t>
            </a:r>
            <a:r>
              <a:rPr lang="en-US" altLang="zh-CN" b="0" i="0" dirty="0">
                <a:solidFill>
                  <a:srgbClr val="0D0D0D"/>
                </a:solidFill>
                <a:effectLst/>
                <a:latin typeface="Söhne"/>
              </a:rPr>
              <a:t>-</a:t>
            </a:r>
            <a:r>
              <a:rPr lang="zh-CN" altLang="en-US" b="0" i="0" dirty="0">
                <a:solidFill>
                  <a:srgbClr val="0D0D0D"/>
                </a:solidFill>
                <a:effectLst/>
                <a:latin typeface="Söhne"/>
              </a:rPr>
              <a:t>解码器方法，它能同时生成对齐（怎么对齐）的（单模态图像和文本）嵌入以及联合的多模态表示，使其足够灵活，可直接应用于各种下游任务。</a:t>
            </a:r>
            <a:r>
              <a:rPr lang="en-US" altLang="zh-CN" b="0" i="0" dirty="0">
                <a:solidFill>
                  <a:srgbClr val="5F6368"/>
                </a:solidFill>
                <a:effectLst/>
                <a:latin typeface="Roboto" panose="02000000000000000000" pitchFamily="2" charset="0"/>
              </a:rPr>
              <a:t> </a:t>
            </a:r>
            <a:r>
              <a:rPr lang="zh-CN" altLang="en-US" b="0" i="0" dirty="0">
                <a:solidFill>
                  <a:srgbClr val="5F6368"/>
                </a:solidFill>
                <a:effectLst/>
                <a:latin typeface="Roboto" panose="02000000000000000000" pitchFamily="2" charset="0"/>
              </a:rPr>
              <a:t>具体而言，</a:t>
            </a:r>
            <a:r>
              <a:rPr lang="zh-CN" altLang="zh-CN" dirty="0"/>
              <a:t>CoCa 在一系列视觉和视觉语言任务</a:t>
            </a:r>
            <a:r>
              <a:rPr lang="zh-CN" altLang="en-US" dirty="0"/>
              <a:t>，如</a:t>
            </a:r>
            <a:r>
              <a:rPr lang="zh-CN" altLang="zh-CN" dirty="0"/>
              <a:t>视觉识别、跨模态对齐和多模态理解上取得了先进的结果</a:t>
            </a:r>
            <a:r>
              <a:rPr lang="zh-CN" altLang="en-US" b="0" i="0" dirty="0">
                <a:solidFill>
                  <a:srgbClr val="0D0D0D"/>
                </a:solidFill>
                <a:effectLst/>
                <a:latin typeface="Söhne"/>
              </a:rPr>
              <a:t>。</a:t>
            </a:r>
            <a:r>
              <a:rPr lang="zh-CN" altLang="en-US" dirty="0"/>
              <a:t>这个模型一共包含了三个子模型，</a:t>
            </a:r>
            <a:r>
              <a:rPr lang="en-US" altLang="zh-CN" dirty="0"/>
              <a:t>1</a:t>
            </a:r>
            <a:r>
              <a:rPr lang="zh-CN" altLang="en-US" dirty="0"/>
              <a:t>，</a:t>
            </a:r>
            <a:r>
              <a:rPr lang="en-US" altLang="zh-CN" dirty="0"/>
              <a:t>2</a:t>
            </a:r>
            <a:r>
              <a:rPr lang="zh-CN" altLang="en-US" dirty="0"/>
              <a:t>，</a:t>
            </a:r>
            <a:r>
              <a:rPr lang="en-US" altLang="zh-CN" dirty="0"/>
              <a:t>3</a:t>
            </a:r>
            <a:r>
              <a:rPr lang="zh-CN" altLang="en-US" dirty="0"/>
              <a:t>。右图中展示了这个模型的一个训练过程。可以看出，，。。。。最终结果是将得到一个</a:t>
            </a:r>
            <a:r>
              <a:rPr lang="en-US" altLang="zh-CN" dirty="0"/>
              <a:t>Vison Language Model</a:t>
            </a:r>
            <a:r>
              <a:rPr lang="zh-CN" altLang="en-US" dirty="0"/>
              <a:t>，它可以为具有固定维度的图像和文本构建一个共享嵌入空间，并按其含义进行组织。</a:t>
            </a:r>
            <a:r>
              <a:rPr lang="en-US" altLang="zh-CN" dirty="0"/>
              <a:t>(CLS Token</a:t>
            </a:r>
            <a:r>
              <a:rPr lang="zh-CN" altLang="en-US" dirty="0"/>
              <a:t>，</a:t>
            </a:r>
            <a:r>
              <a:rPr lang="en-US" altLang="zh-CN" dirty="0"/>
              <a:t>CLS</a:t>
            </a:r>
            <a:r>
              <a:rPr lang="zh-CN" altLang="en-US" dirty="0"/>
              <a:t>这一张图片</a:t>
            </a:r>
            <a:r>
              <a:rPr lang="en-US" altLang="zh-CN" dirty="0"/>
              <a:t>/</a:t>
            </a:r>
            <a:r>
              <a:rPr lang="zh-CN" altLang="en-US" dirty="0"/>
              <a:t>一句话所表达的整体的信息</a:t>
            </a:r>
            <a:r>
              <a:rPr lang="en-US" altLang="zh-CN" dirty="0"/>
              <a:t>)</a:t>
            </a:r>
            <a:r>
              <a:rPr lang="zh-CN" altLang="en-US" dirty="0"/>
              <a:t>。那么可以总结为，与单一的文本，图像的模型训练类似，多模态模型中，图像文本对将作为训练数据被输入到深度学习模型中进行训练</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19</a:t>
            </a:fld>
            <a:endParaRPr lang="zh-CN" altLang="en-US"/>
          </a:p>
        </p:txBody>
      </p:sp>
    </p:spTree>
    <p:extLst>
      <p:ext uri="{BB962C8B-B14F-4D97-AF65-F5344CB8AC3E}">
        <p14:creationId xmlns:p14="http://schemas.microsoft.com/office/powerpoint/2010/main" val="3120816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t>2</a:t>
            </a:fld>
            <a:endParaRPr lang="zh-CN" altLang="en-US"/>
          </a:p>
        </p:txBody>
      </p:sp>
    </p:spTree>
    <p:extLst>
      <p:ext uri="{BB962C8B-B14F-4D97-AF65-F5344CB8AC3E}">
        <p14:creationId xmlns:p14="http://schemas.microsoft.com/office/powerpoint/2010/main" val="2937875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图中更为详细的展示了这个模型所包含的三个部分，</a:t>
            </a:r>
            <a:r>
              <a:rPr lang="en-US" altLang="zh-CN" b="1" dirty="0"/>
              <a:t>Visual Recognition</a:t>
            </a:r>
            <a:r>
              <a:rPr lang="zh-CN" altLang="en-US" b="0" dirty="0"/>
              <a:t>：</a:t>
            </a:r>
            <a:r>
              <a:rPr lang="en-US" altLang="zh-CN" b="0" dirty="0"/>
              <a:t>coca</a:t>
            </a:r>
            <a:r>
              <a:rPr lang="zh-CN" altLang="en-US" b="0" dirty="0"/>
              <a:t>使用的是</a:t>
            </a:r>
            <a:r>
              <a:rPr lang="en-US" altLang="zh-CN" b="0" dirty="0"/>
              <a:t>ViT</a:t>
            </a:r>
            <a:r>
              <a:rPr lang="zh-CN" altLang="en-US" b="0" dirty="0"/>
              <a:t>，它是一个单编码器模型，之前讲过就不再讲了；</a:t>
            </a:r>
            <a:r>
              <a:rPr lang="en-US" altLang="zh-CN" b="1" dirty="0"/>
              <a:t>Dual-encoder models</a:t>
            </a:r>
            <a:r>
              <a:rPr lang="zh-CN" altLang="en-US" b="1" dirty="0"/>
              <a:t>：</a:t>
            </a:r>
            <a:r>
              <a:rPr lang="zh-CN" altLang="en-US" b="0" dirty="0"/>
              <a:t>同时对文本和图像进行编码和融合，实现多模态的重点就在于此，</a:t>
            </a:r>
            <a:r>
              <a:rPr lang="zh-CN" altLang="en-US" b="1" dirty="0"/>
              <a:t>要实现多模态之间的融合就需要</a:t>
            </a:r>
            <a:r>
              <a:rPr lang="zh-CN" altLang="en-US" b="1" i="0" dirty="0">
                <a:solidFill>
                  <a:srgbClr val="FF0000"/>
                </a:solidFill>
                <a:effectLst/>
                <a:latin typeface="Söhne"/>
              </a:rPr>
              <a:t>将文本和图像等多模态数据投影到共享的表示空间中，以便在不同模态之间学到一致性</a:t>
            </a:r>
            <a:r>
              <a:rPr lang="zh-CN" altLang="en-US" b="0" i="0" dirty="0">
                <a:solidFill>
                  <a:srgbClr val="0D0D0D"/>
                </a:solidFill>
                <a:effectLst/>
                <a:latin typeface="Söhne"/>
              </a:rPr>
              <a:t>，这一过程要实现的目标就如第</a:t>
            </a:r>
            <a:r>
              <a:rPr lang="en-US" altLang="zh-CN" b="0" i="0" dirty="0">
                <a:solidFill>
                  <a:srgbClr val="0D0D0D"/>
                </a:solidFill>
                <a:effectLst/>
                <a:latin typeface="Söhne"/>
              </a:rPr>
              <a:t>16</a:t>
            </a:r>
            <a:r>
              <a:rPr lang="zh-CN" altLang="en-US" b="0" i="0" dirty="0">
                <a:solidFill>
                  <a:srgbClr val="0D0D0D"/>
                </a:solidFill>
                <a:effectLst/>
                <a:latin typeface="Söhne"/>
              </a:rPr>
              <a:t>页</a:t>
            </a:r>
            <a:r>
              <a:rPr lang="en-US" altLang="zh-CN" b="0" i="0" dirty="0">
                <a:solidFill>
                  <a:srgbClr val="0D0D0D"/>
                </a:solidFill>
                <a:effectLst/>
                <a:latin typeface="Söhne"/>
              </a:rPr>
              <a:t>PPT</a:t>
            </a:r>
            <a:r>
              <a:rPr lang="zh-CN" altLang="en-US" b="0" i="0" dirty="0">
                <a:solidFill>
                  <a:srgbClr val="0D0D0D"/>
                </a:solidFill>
                <a:effectLst/>
                <a:latin typeface="Söhne"/>
              </a:rPr>
              <a:t>多模态搜索可视化图所展示的那样，既然要实现不同模态特征的融合，那么就肯定要使不同模态之间的向量相匹配，我们肯定会碰到图片的特征向量维度不一定的情况，这里就在进行多模态融合之前进行了一个</a:t>
            </a:r>
            <a:r>
              <a:rPr lang="en-US" altLang="zh-CN" b="0" i="0" dirty="0">
                <a:solidFill>
                  <a:srgbClr val="0D0D0D"/>
                </a:solidFill>
                <a:effectLst/>
                <a:latin typeface="Söhne"/>
              </a:rPr>
              <a:t>attentional pooling</a:t>
            </a:r>
            <a:r>
              <a:rPr lang="zh-CN" altLang="en-US" b="0" i="0" dirty="0">
                <a:solidFill>
                  <a:srgbClr val="0D0D0D"/>
                </a:solidFill>
                <a:effectLst/>
                <a:latin typeface="Söhne"/>
              </a:rPr>
              <a:t>的操作以使图片特征向量固定到一个维度再去和文本特征向量进行融合然后继续训练，同时在这个过程中会计算对比损失也就是样本之间的相似性以不断优化对齐结果</a:t>
            </a:r>
            <a:r>
              <a:rPr lang="zh-CN" altLang="en-US" b="0" dirty="0"/>
              <a:t>。</a:t>
            </a:r>
            <a:r>
              <a:rPr lang="zh-CN" altLang="zh-CN" dirty="0"/>
              <a:t>与需要人工注释标签和数据清理的单编码器分类预训练相比，双编码器方法利用嘈杂的网络规模文本描述，并引入可学习的文本塔来编码自由格式的文本。通过将配对文本与采样批次中的其他文本进行对比来联合优化两个编码器</a:t>
            </a:r>
            <a:r>
              <a:rPr lang="zh-CN" altLang="en-US" dirty="0"/>
              <a:t>。</a:t>
            </a:r>
            <a:r>
              <a:rPr lang="en-US" altLang="zh-CN" b="1" dirty="0"/>
              <a:t>Encoder-decoder models</a:t>
            </a:r>
            <a:r>
              <a:rPr lang="zh-CN" altLang="en-US" dirty="0"/>
              <a:t>：</a:t>
            </a:r>
            <a:r>
              <a:rPr lang="zh-CN" altLang="en-US" b="0" i="0" dirty="0">
                <a:solidFill>
                  <a:srgbClr val="0D0D0D"/>
                </a:solidFill>
                <a:effectLst/>
                <a:latin typeface="Söhne"/>
              </a:rPr>
              <a:t>与单纯的多模态模型存在不同，这里执行图像描述生成任务并生成多模态表示。</a:t>
            </a:r>
            <a:endParaRPr lang="en-US" altLang="zh-CN" b="0" i="0" dirty="0">
              <a:solidFill>
                <a:srgbClr val="0D0D0D"/>
              </a:solidFill>
              <a:effectLst/>
              <a:latin typeface="Söhne"/>
            </a:endParaRPr>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20</a:t>
            </a:fld>
            <a:endParaRPr lang="zh-CN" altLang="en-US"/>
          </a:p>
        </p:txBody>
      </p:sp>
    </p:spTree>
    <p:extLst>
      <p:ext uri="{BB962C8B-B14F-4D97-AF65-F5344CB8AC3E}">
        <p14:creationId xmlns:p14="http://schemas.microsoft.com/office/powerpoint/2010/main" val="985978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这是谷歌的一个可以进行多模态搜索的网站，现在我们想搜索</a:t>
            </a:r>
            <a:r>
              <a:rPr lang="en-US" altLang="zh-CN" dirty="0"/>
              <a:t>..</a:t>
            </a:r>
            <a:r>
              <a:rPr lang="zh-CN" altLang="en-US" dirty="0"/>
              <a:t>，可以看到给出的搜索结果中给出了具有红黄绿三种颜色的杯子，那么也就是说理解了我们的搜索词：</a:t>
            </a:r>
            <a:r>
              <a:rPr lang="en-US" altLang="zh-CN" dirty="0"/>
              <a:t>google logo colors</a:t>
            </a:r>
            <a:r>
              <a:rPr lang="zh-CN" altLang="en-US" dirty="0"/>
              <a:t>也就是红黄蓝三种颜色并给出了相应结果，大家经常会用淘宝买东西，通常我们搜索之后展示的都是商品图片，但实际上对我们搜索进行匹配的都是对商品的描述，那么这个与我们这里的不同之处在于 ，这些图片的</a:t>
            </a:r>
            <a:r>
              <a:rPr lang="en-US" altLang="zh-CN" dirty="0"/>
              <a:t>title</a:t>
            </a:r>
            <a:r>
              <a:rPr lang="zh-CN" altLang="en-US" dirty="0"/>
              <a:t>中，没有一个是匹配了</a:t>
            </a:r>
            <a:r>
              <a:rPr lang="en-US" altLang="zh-CN" dirty="0"/>
              <a:t>Google logo colors</a:t>
            </a:r>
            <a:r>
              <a:rPr lang="zh-CN" altLang="en-US" dirty="0"/>
              <a:t>这个搜索词的。我们当然就能很直观地发现多模态搜索的优势。</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21</a:t>
            </a:fld>
            <a:endParaRPr lang="zh-CN" altLang="en-US"/>
          </a:p>
        </p:txBody>
      </p:sp>
    </p:spTree>
    <p:extLst>
      <p:ext uri="{BB962C8B-B14F-4D97-AF65-F5344CB8AC3E}">
        <p14:creationId xmlns:p14="http://schemas.microsoft.com/office/powerpoint/2010/main" val="3434640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科学技术是第一生产力，那我们当然要去想如何使用它们。</a:t>
            </a:r>
          </a:p>
        </p:txBody>
      </p:sp>
      <p:sp>
        <p:nvSpPr>
          <p:cNvPr id="4" name="灯片编号占位符 3"/>
          <p:cNvSpPr>
            <a:spLocks noGrp="1"/>
          </p:cNvSpPr>
          <p:nvPr>
            <p:ph type="sldNum" sz="quarter" idx="10"/>
          </p:nvPr>
        </p:nvSpPr>
        <p:spPr/>
        <p:txBody>
          <a:bodyPr/>
          <a:lstStyle/>
          <a:p>
            <a:fld id="{DA25CCEA-3F45-46FD-873C-10FB1242F407}" type="slidenum">
              <a:rPr lang="zh-CN" altLang="en-US" smtClean="0"/>
              <a:t>22</a:t>
            </a:fld>
            <a:endParaRPr lang="zh-CN" altLang="en-US"/>
          </a:p>
        </p:txBody>
      </p:sp>
    </p:spTree>
    <p:extLst>
      <p:ext uri="{BB962C8B-B14F-4D97-AF65-F5344CB8AC3E}">
        <p14:creationId xmlns:p14="http://schemas.microsoft.com/office/powerpoint/2010/main" val="2372678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Knowledge</a:t>
            </a:r>
            <a:r>
              <a:rPr lang="zh-CN" altLang="en-US" dirty="0"/>
              <a:t>（</a:t>
            </a:r>
            <a:r>
              <a:rPr lang="en-US" altLang="zh-CN" dirty="0"/>
              <a:t>confluence</a:t>
            </a:r>
            <a:r>
              <a:rPr lang="zh-CN" altLang="en-US" dirty="0"/>
              <a:t>，</a:t>
            </a:r>
            <a:r>
              <a:rPr lang="en-US" altLang="zh-CN" dirty="0"/>
              <a:t>degreed</a:t>
            </a:r>
            <a:r>
              <a:rPr lang="zh-CN" altLang="en-US" dirty="0"/>
              <a:t>等）</a:t>
            </a:r>
            <a:r>
              <a:rPr lang="en-US" altLang="zh-CN" dirty="0"/>
              <a:t>, </a:t>
            </a:r>
            <a:r>
              <a:rPr lang="zh-CN" altLang="en-US" dirty="0"/>
              <a:t>这个</a:t>
            </a:r>
            <a:r>
              <a:rPr lang="en-US" altLang="zh-CN" dirty="0"/>
              <a:t>AWS</a:t>
            </a:r>
            <a:r>
              <a:rPr lang="zh-CN" altLang="en-US" dirty="0"/>
              <a:t>方案的</a:t>
            </a:r>
            <a:r>
              <a:rPr lang="zh-CN" altLang="en-US" b="0" i="0" dirty="0">
                <a:solidFill>
                  <a:srgbClr val="333333"/>
                </a:solidFill>
                <a:effectLst/>
                <a:latin typeface="Helvetica" panose="020B0604020202020204" pitchFamily="34" charset="0"/>
              </a:rPr>
              <a:t>基本思路是把公司内部知识文档进行切片然后向量化后续通过向量检索进行召回，再作为上下文输入到大语言模型进行归纳总结</a:t>
            </a:r>
            <a:r>
              <a:rPr lang="zh-CN" altLang="en-US" dirty="0"/>
              <a:t>。在</a:t>
            </a:r>
            <a:r>
              <a:rPr lang="en-US" altLang="zh-CN" dirty="0"/>
              <a:t>AI</a:t>
            </a:r>
            <a:r>
              <a:rPr lang="zh-CN" altLang="en-US" dirty="0"/>
              <a:t>赋能于搜索引擎的情况下，搜索引擎会更注重于理解用户的搜索意图以给出更优秀的搜索结果，那我们就要抓住这一点来做好我们的</a:t>
            </a:r>
            <a:r>
              <a:rPr lang="en-US" altLang="zh-CN" dirty="0"/>
              <a:t>SEO</a:t>
            </a:r>
            <a:r>
              <a:rPr lang="zh-CN" altLang="en-US" dirty="0"/>
              <a:t>。首先，以往做</a:t>
            </a:r>
            <a:r>
              <a:rPr lang="en-US" altLang="zh-CN" dirty="0"/>
              <a:t>SEO</a:t>
            </a:r>
            <a:r>
              <a:rPr lang="zh-CN" altLang="en-US" dirty="0"/>
              <a:t>时，大多数都是在</a:t>
            </a:r>
            <a:r>
              <a:rPr lang="en-US" altLang="zh-CN" dirty="0"/>
              <a:t>SEO</a:t>
            </a:r>
            <a:r>
              <a:rPr lang="zh-CN" altLang="en-US" dirty="0"/>
              <a:t>关键词中放一大堆关键词，而要为了更注重于用户意图的情况，我们可以更多的给出关于我们页面的描述语句以贴合用户的意图；其次，既然搜索引擎用上了</a:t>
            </a:r>
            <a:r>
              <a:rPr lang="en-US" altLang="zh-CN" dirty="0"/>
              <a:t>AI</a:t>
            </a:r>
            <a:r>
              <a:rPr lang="zh-CN" altLang="en-US" dirty="0"/>
              <a:t>算法，那么相应的我们也要开始使用</a:t>
            </a:r>
            <a:r>
              <a:rPr lang="en-US" altLang="zh-CN" dirty="0"/>
              <a:t>AI</a:t>
            </a:r>
            <a:r>
              <a:rPr lang="zh-CN" altLang="en-US" dirty="0"/>
              <a:t>工具来辅助内容的创建和优化，可以结合页面的</a:t>
            </a:r>
            <a:r>
              <a:rPr lang="en-US" altLang="zh-CN" dirty="0"/>
              <a:t>tagging</a:t>
            </a:r>
            <a:r>
              <a:rPr lang="zh-CN" altLang="en-US" dirty="0"/>
              <a:t>分析用户行为和参与度，</a:t>
            </a:r>
            <a:r>
              <a:rPr lang="en-US" altLang="zh-CN" dirty="0"/>
              <a:t>optimize </a:t>
            </a:r>
            <a:r>
              <a:rPr lang="en-US" altLang="zh-CN" dirty="0" err="1"/>
              <a:t>youlcontent</a:t>
            </a:r>
            <a:r>
              <a:rPr lang="en-US" altLang="zh-CN" dirty="0"/>
              <a:t> and SEO strategy based on data-driven insights</a:t>
            </a:r>
            <a:r>
              <a:rPr lang="zh-CN" altLang="en-US" dirty="0"/>
              <a:t>，识别出更加有效的关键词和主题。还有就是，结合人工智能聊天机器人和多模态搜索优化。随着聊天机器人和虚拟助理的日益普及，将人工智能驱动的聊天机器人和语音搜索优化纳入您的内容策略可以提高用户参与度和搜索引擎排名。</a:t>
            </a:r>
            <a:r>
              <a:rPr lang="en-US" altLang="zh-CN" dirty="0"/>
              <a:t>AI search</a:t>
            </a:r>
            <a:r>
              <a:rPr lang="zh-CN" altLang="en-US" dirty="0"/>
              <a:t>获取的结果，都是基于网络上现有的资源给出的，并不会像生成式</a:t>
            </a:r>
            <a:r>
              <a:rPr lang="en-US" altLang="zh-CN" dirty="0"/>
              <a:t>AI</a:t>
            </a:r>
            <a:r>
              <a:rPr lang="zh-CN" altLang="en-US" dirty="0"/>
              <a:t>一样，生成一些凭空捏造的结果。</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23</a:t>
            </a:fld>
            <a:endParaRPr lang="zh-CN" altLang="en-US"/>
          </a:p>
        </p:txBody>
      </p:sp>
    </p:spTree>
    <p:extLst>
      <p:ext uri="{BB962C8B-B14F-4D97-AF65-F5344CB8AC3E}">
        <p14:creationId xmlns:p14="http://schemas.microsoft.com/office/powerpoint/2010/main" val="3514024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Helvetica" panose="020B0604020202020204" pitchFamily="34" charset="0"/>
              </a:rPr>
              <a:t>其基本思路是把某个技术领域或者公司内部的知识文档进行切片然后向量化后续通过向量检索进行召回，再作为上下文输入到大语言模型进行归纳总结。</a:t>
            </a:r>
            <a:r>
              <a:rPr lang="zh-CN" altLang="en-US" dirty="0"/>
              <a:t>这篇技术文章中主要是基于</a:t>
            </a:r>
            <a:r>
              <a:rPr lang="en-US" altLang="zh-CN" b="0" i="0" dirty="0">
                <a:solidFill>
                  <a:srgbClr val="333333"/>
                </a:solidFill>
                <a:effectLst/>
                <a:latin typeface="Helvetica" panose="020B0604020202020204" pitchFamily="34" charset="0"/>
              </a:rPr>
              <a:t>AWS</a:t>
            </a:r>
            <a:r>
              <a:rPr lang="zh-CN" altLang="en-US" b="0" i="0" dirty="0">
                <a:solidFill>
                  <a:srgbClr val="333333"/>
                </a:solidFill>
                <a:effectLst/>
                <a:latin typeface="Helvetica" panose="020B0604020202020204" pitchFamily="34" charset="0"/>
              </a:rPr>
              <a:t>的一些服务，构建了如图的知识库构建流程。</a:t>
            </a:r>
            <a:r>
              <a:rPr lang="en-US" altLang="zh-CN" b="0" i="0" dirty="0">
                <a:solidFill>
                  <a:srgbClr val="333333"/>
                </a:solidFill>
                <a:effectLst/>
                <a:latin typeface="Helvetica" panose="020B0604020202020204" pitchFamily="34" charset="0"/>
              </a:rPr>
              <a:t>1.</a:t>
            </a:r>
            <a:r>
              <a:rPr lang="zh-CN" altLang="en-US" b="0" i="0" dirty="0">
                <a:solidFill>
                  <a:srgbClr val="333333"/>
                </a:solidFill>
                <a:effectLst/>
                <a:latin typeface="Helvetica" panose="020B0604020202020204" pitchFamily="34" charset="0"/>
              </a:rPr>
              <a:t>通过 </a:t>
            </a:r>
            <a:r>
              <a:rPr lang="en-US" altLang="zh-CN" b="0" i="0" dirty="0">
                <a:solidFill>
                  <a:srgbClr val="333333"/>
                </a:solidFill>
                <a:effectLst/>
                <a:latin typeface="Helvetica" panose="020B0604020202020204" pitchFamily="34" charset="0"/>
              </a:rPr>
              <a:t>S3 Bucket </a:t>
            </a:r>
            <a:r>
              <a:rPr lang="zh-CN" altLang="en-US" b="0" i="0" dirty="0">
                <a:solidFill>
                  <a:srgbClr val="333333"/>
                </a:solidFill>
                <a:effectLst/>
                <a:latin typeface="Helvetica" panose="020B0604020202020204" pitchFamily="34" charset="0"/>
              </a:rPr>
              <a:t>的 </a:t>
            </a:r>
            <a:r>
              <a:rPr lang="en-US" altLang="zh-CN" b="0" i="0" dirty="0">
                <a:solidFill>
                  <a:srgbClr val="333333"/>
                </a:solidFill>
                <a:effectLst/>
                <a:latin typeface="Helvetica" panose="020B0604020202020204" pitchFamily="34" charset="0"/>
              </a:rPr>
              <a:t>Handler </a:t>
            </a:r>
            <a:r>
              <a:rPr lang="zh-CN" altLang="en-US" b="0" i="0" dirty="0">
                <a:solidFill>
                  <a:srgbClr val="333333"/>
                </a:solidFill>
                <a:effectLst/>
                <a:latin typeface="Helvetica" panose="020B0604020202020204" pitchFamily="34" charset="0"/>
              </a:rPr>
              <a:t>实时触发 </a:t>
            </a:r>
            <a:r>
              <a:rPr lang="en-US" altLang="zh-CN" b="0" i="0" dirty="0">
                <a:solidFill>
                  <a:srgbClr val="333333"/>
                </a:solidFill>
                <a:effectLst/>
                <a:latin typeface="Helvetica" panose="020B0604020202020204" pitchFamily="34" charset="0"/>
              </a:rPr>
              <a:t>Lambda </a:t>
            </a:r>
            <a:r>
              <a:rPr lang="zh-CN" altLang="en-US" b="0" i="0" dirty="0">
                <a:solidFill>
                  <a:srgbClr val="333333"/>
                </a:solidFill>
                <a:effectLst/>
                <a:latin typeface="Helvetica" panose="020B0604020202020204" pitchFamily="34" charset="0"/>
              </a:rPr>
              <a:t>启动对应知识文件入库的 </a:t>
            </a:r>
            <a:r>
              <a:rPr lang="en-US" altLang="zh-CN" b="0" i="0" dirty="0">
                <a:solidFill>
                  <a:srgbClr val="333333"/>
                </a:solidFill>
                <a:effectLst/>
                <a:latin typeface="Helvetica" panose="020B0604020202020204" pitchFamily="34" charset="0"/>
              </a:rPr>
              <a:t>Glue(</a:t>
            </a:r>
            <a:r>
              <a:rPr lang="zh-CN" altLang="en-US" b="0" i="0" dirty="0">
                <a:solidFill>
                  <a:srgbClr val="333333"/>
                </a:solidFill>
                <a:effectLst/>
                <a:latin typeface="Helvetica" panose="020B0604020202020204" pitchFamily="34" charset="0"/>
              </a:rPr>
              <a:t>用于进行离线的知识构建，它会切分文档然后调用向量化接口，再写入到</a:t>
            </a:r>
            <a:r>
              <a:rPr lang="en-US" altLang="zh-CN" b="0" i="0" dirty="0">
                <a:solidFill>
                  <a:srgbClr val="333333"/>
                </a:solidFill>
                <a:effectLst/>
                <a:latin typeface="Helvetica" panose="020B0604020202020204" pitchFamily="34" charset="0"/>
              </a:rPr>
              <a:t>OpenSearch</a:t>
            </a:r>
            <a:r>
              <a:rPr lang="zh-CN" altLang="en-US" b="0" i="0" dirty="0">
                <a:solidFill>
                  <a:srgbClr val="333333"/>
                </a:solidFill>
                <a:effectLst/>
                <a:latin typeface="Helvetica" panose="020B0604020202020204" pitchFamily="34" charset="0"/>
              </a:rPr>
              <a:t>中去</a:t>
            </a:r>
            <a:r>
              <a:rPr lang="en-US" altLang="zh-CN" b="0" i="0" dirty="0">
                <a:solidFill>
                  <a:srgbClr val="333333"/>
                </a:solidFill>
                <a:effectLst/>
                <a:latin typeface="Helvetica" panose="020B0604020202020204" pitchFamily="34" charset="0"/>
              </a:rPr>
              <a:t>) job</a:t>
            </a:r>
            <a:r>
              <a:rPr lang="zh-CN" altLang="en-US" b="0" i="0" dirty="0">
                <a:solidFill>
                  <a:srgbClr val="333333"/>
                </a:solidFill>
                <a:effectLst/>
                <a:latin typeface="Helvetica" panose="020B0604020202020204" pitchFamily="34" charset="0"/>
              </a:rPr>
              <a:t>，</a:t>
            </a:r>
            <a:r>
              <a:rPr lang="en-US" altLang="zh-CN" b="0" i="0" dirty="0">
                <a:solidFill>
                  <a:srgbClr val="333333"/>
                </a:solidFill>
                <a:effectLst/>
                <a:latin typeface="Helvetica" panose="020B0604020202020204" pitchFamily="34" charset="0"/>
              </a:rPr>
              <a:t>2.Glue Job </a:t>
            </a:r>
            <a:r>
              <a:rPr lang="zh-CN" altLang="en-US" b="0" i="0" dirty="0">
                <a:solidFill>
                  <a:srgbClr val="333333"/>
                </a:solidFill>
                <a:effectLst/>
                <a:latin typeface="Helvetica" panose="020B0604020202020204" pitchFamily="34" charset="0"/>
              </a:rPr>
              <a:t>中会进行文档解析和拆分，并调用 </a:t>
            </a:r>
            <a:r>
              <a:rPr lang="en-US" altLang="zh-CN" b="0" i="0" dirty="0" err="1">
                <a:solidFill>
                  <a:srgbClr val="333333"/>
                </a:solidFill>
                <a:effectLst/>
                <a:latin typeface="Helvetica" panose="020B0604020202020204" pitchFamily="34" charset="0"/>
              </a:rPr>
              <a:t>SageMaker</a:t>
            </a:r>
            <a:r>
              <a:rPr lang="en-US" altLang="zh-CN" b="0" i="0" dirty="0">
                <a:solidFill>
                  <a:srgbClr val="333333"/>
                </a:solidFill>
                <a:effectLst/>
                <a:latin typeface="Helvetica" panose="020B0604020202020204" pitchFamily="34" charset="0"/>
              </a:rPr>
              <a:t> </a:t>
            </a:r>
            <a:r>
              <a:rPr lang="zh-CN" altLang="en-US" b="0" i="0" dirty="0">
                <a:solidFill>
                  <a:srgbClr val="333333"/>
                </a:solidFill>
                <a:effectLst/>
                <a:latin typeface="Helvetica" panose="020B0604020202020204" pitchFamily="34" charset="0"/>
              </a:rPr>
              <a:t>（</a:t>
            </a:r>
            <a:r>
              <a:rPr lang="zh-CN" altLang="en-US" b="0" i="0" dirty="0">
                <a:solidFill>
                  <a:srgbClr val="16191F"/>
                </a:solidFill>
                <a:effectLst/>
                <a:latin typeface="Amazon Ember"/>
              </a:rPr>
              <a:t>用于部署和</a:t>
            </a:r>
            <a:r>
              <a:rPr lang="en-US" altLang="zh-CN" b="0" i="0" dirty="0">
                <a:solidFill>
                  <a:srgbClr val="16191F"/>
                </a:solidFill>
                <a:effectLst/>
                <a:latin typeface="Amazon Ember"/>
              </a:rPr>
              <a:t>host</a:t>
            </a:r>
            <a:r>
              <a:rPr lang="zh-CN" altLang="en-US" b="0" i="0" dirty="0">
                <a:solidFill>
                  <a:srgbClr val="16191F"/>
                </a:solidFill>
                <a:effectLst/>
                <a:latin typeface="Amazon Ember"/>
              </a:rPr>
              <a:t>所使用的大语言模型和向量模型</a:t>
            </a:r>
            <a:r>
              <a:rPr lang="zh-CN" altLang="en-US" b="0" i="0" dirty="0">
                <a:solidFill>
                  <a:srgbClr val="333333"/>
                </a:solidFill>
                <a:effectLst/>
                <a:latin typeface="Helvetica" panose="020B0604020202020204" pitchFamily="34" charset="0"/>
              </a:rPr>
              <a:t>）的 </a:t>
            </a:r>
            <a:r>
              <a:rPr lang="en-US" altLang="zh-CN" b="0" i="0" dirty="0">
                <a:solidFill>
                  <a:srgbClr val="333333"/>
                </a:solidFill>
                <a:effectLst/>
                <a:latin typeface="Helvetica" panose="020B0604020202020204" pitchFamily="34" charset="0"/>
              </a:rPr>
              <a:t>Embedding </a:t>
            </a:r>
            <a:r>
              <a:rPr lang="zh-CN" altLang="en-US" b="0" i="0" dirty="0">
                <a:solidFill>
                  <a:srgbClr val="333333"/>
                </a:solidFill>
                <a:effectLst/>
                <a:latin typeface="Helvetica" panose="020B0604020202020204" pitchFamily="34" charset="0"/>
              </a:rPr>
              <a:t>模型进行向量化，</a:t>
            </a:r>
            <a:r>
              <a:rPr lang="en-US" altLang="zh-CN" b="0" i="0" dirty="0">
                <a:solidFill>
                  <a:srgbClr val="333333"/>
                </a:solidFill>
                <a:effectLst/>
                <a:latin typeface="Helvetica" panose="020B0604020202020204" pitchFamily="34" charset="0"/>
              </a:rPr>
              <a:t>3.</a:t>
            </a:r>
            <a:r>
              <a:rPr lang="zh-CN" altLang="en-US" b="0" i="0" dirty="0">
                <a:solidFill>
                  <a:srgbClr val="333333"/>
                </a:solidFill>
                <a:effectLst/>
                <a:latin typeface="Helvetica" panose="020B0604020202020204" pitchFamily="34" charset="0"/>
              </a:rPr>
              <a:t>然后将文档向量注入到 </a:t>
            </a:r>
            <a:r>
              <a:rPr lang="en-US" altLang="zh-CN" b="0" i="0" dirty="0">
                <a:solidFill>
                  <a:srgbClr val="333333"/>
                </a:solidFill>
                <a:effectLst/>
                <a:latin typeface="Helvetica" panose="020B0604020202020204" pitchFamily="34" charset="0"/>
              </a:rPr>
              <a:t>Amazon OpenSearch </a:t>
            </a:r>
            <a:r>
              <a:rPr lang="zh-CN" altLang="en-US" b="0" i="0" dirty="0">
                <a:solidFill>
                  <a:srgbClr val="333333"/>
                </a:solidFill>
                <a:effectLst/>
                <a:latin typeface="Helvetica" panose="020B0604020202020204" pitchFamily="34" charset="0"/>
              </a:rPr>
              <a:t>中去。这一过程中涉及到的知识点主要有两个：知识向量化和向量数据库优化。知识向量化部分首先是对用户上传的文档进行拆分，这一部分主要需要保证语义的完整性，所以如何拆分文档很关键；然后就是向量化模型的选择，选择一个性能优秀且符合需求的模型很重要；最后就是考虑到实际应用场景中文档的规模会很大，向量化并行以满足知识文档新增和向量检索效果迭代的要求。对于向量数据库优化方面，主要是为了提高知识库的读写性能，需要选择合适的搜索算法。这个方案最终实现的是一个类似于</a:t>
            </a:r>
            <a:r>
              <a:rPr lang="en-US" altLang="zh-CN" b="0" i="0" dirty="0" err="1">
                <a:solidFill>
                  <a:srgbClr val="333333"/>
                </a:solidFill>
                <a:effectLst/>
                <a:latin typeface="Helvetica" panose="020B0604020202020204" pitchFamily="34" charset="0"/>
              </a:rPr>
              <a:t>Chatgpt</a:t>
            </a:r>
            <a:r>
              <a:rPr lang="zh-CN" altLang="en-US" b="0" i="0" dirty="0">
                <a:solidFill>
                  <a:srgbClr val="333333"/>
                </a:solidFill>
                <a:effectLst/>
                <a:latin typeface="Helvetica" panose="020B0604020202020204" pitchFamily="34" charset="0"/>
              </a:rPr>
              <a:t>的知识问答系统，不过是基于我们所上传的公司领域的知识文档进行答复。</a:t>
            </a:r>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24</a:t>
            </a:fld>
            <a:endParaRPr lang="zh-CN" altLang="en-US"/>
          </a:p>
        </p:txBody>
      </p:sp>
    </p:spTree>
    <p:extLst>
      <p:ext uri="{BB962C8B-B14F-4D97-AF65-F5344CB8AC3E}">
        <p14:creationId xmlns:p14="http://schemas.microsoft.com/office/powerpoint/2010/main" val="425092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-数据隐私和道德：维护用户数据使用的道德标准和遵守隐私法规至关重要。 -技术复杂性：人工智能驱动的搜索算法的构建和维护需要专门的专业知识。 -与现有系统集成：人工智能驱动的搜索与现有基础设施的无缝融合可能会带来挑战。</a:t>
            </a:r>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25</a:t>
            </a:fld>
            <a:endParaRPr lang="zh-CN" altLang="en-US"/>
          </a:p>
        </p:txBody>
      </p:sp>
    </p:spTree>
    <p:extLst>
      <p:ext uri="{BB962C8B-B14F-4D97-AF65-F5344CB8AC3E}">
        <p14:creationId xmlns:p14="http://schemas.microsoft.com/office/powerpoint/2010/main" val="2747942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C978DC-0ADB-4A8F-8E62-B236D6915995}" type="slidenum">
              <a:rPr lang="zh-CN" altLang="en-US" smtClean="0"/>
              <a:t>26</a:t>
            </a:fld>
            <a:endParaRPr lang="zh-CN" altLang="en-US"/>
          </a:p>
        </p:txBody>
      </p:sp>
    </p:spTree>
    <p:extLst>
      <p:ext uri="{BB962C8B-B14F-4D97-AF65-F5344CB8AC3E}">
        <p14:creationId xmlns:p14="http://schemas.microsoft.com/office/powerpoint/2010/main" val="888304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27</a:t>
            </a:fld>
            <a:endParaRPr lang="zh-CN" altLang="en-US"/>
          </a:p>
        </p:txBody>
      </p:sp>
    </p:spTree>
    <p:extLst>
      <p:ext uri="{BB962C8B-B14F-4D97-AF65-F5344CB8AC3E}">
        <p14:creationId xmlns:p14="http://schemas.microsoft.com/office/powerpoint/2010/main" val="591711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3</a:t>
            </a:fld>
            <a:endParaRPr lang="zh-CN" altLang="en-US"/>
          </a:p>
        </p:txBody>
      </p:sp>
    </p:spTree>
    <p:extLst>
      <p:ext uri="{BB962C8B-B14F-4D97-AF65-F5344CB8AC3E}">
        <p14:creationId xmlns:p14="http://schemas.microsoft.com/office/powerpoint/2010/main" val="3756859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每天使用搜索引擎的频率不用多说了 我们现在的生活和工作基本上离不开搜索</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4</a:t>
            </a:fld>
            <a:endParaRPr lang="zh-CN" altLang="en-US"/>
          </a:p>
        </p:txBody>
      </p:sp>
    </p:spTree>
    <p:extLst>
      <p:ext uri="{BB962C8B-B14F-4D97-AF65-F5344CB8AC3E}">
        <p14:creationId xmlns:p14="http://schemas.microsoft.com/office/powerpoint/2010/main" val="3961019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比较直观地看，从用户输入</a:t>
            </a:r>
            <a:r>
              <a:rPr lang="en-US" altLang="zh-CN" dirty="0"/>
              <a:t>query</a:t>
            </a:r>
            <a:r>
              <a:rPr lang="zh-CN" altLang="en-US" dirty="0"/>
              <a:t>再到网站给出结果，主要包括这两点。那么基于于这两点，接下来介绍一个信息检索的基本算法，</a:t>
            </a:r>
            <a:r>
              <a:rPr lang="en-US" altLang="zh-CN" dirty="0"/>
              <a:t>Best match 25</a:t>
            </a:r>
            <a:r>
              <a:rPr lang="zh-CN" altLang="en-US" dirty="0"/>
              <a:t>算法。</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5</a:t>
            </a:fld>
            <a:endParaRPr lang="zh-CN" altLang="en-US"/>
          </a:p>
        </p:txBody>
      </p:sp>
    </p:spTree>
    <p:extLst>
      <p:ext uri="{BB962C8B-B14F-4D97-AF65-F5344CB8AC3E}">
        <p14:creationId xmlns:p14="http://schemas.microsoft.com/office/powerpoint/2010/main" val="1455492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Basic search</a:t>
            </a:r>
            <a:r>
              <a:rPr lang="zh-CN" altLang="zh-CN" dirty="0"/>
              <a:t>是将搜索词的文本与文档数据库中的文本进行匹配（基于关键词的查询）</a:t>
            </a:r>
            <a:r>
              <a:rPr lang="zh-CN" altLang="en-US" dirty="0"/>
              <a:t>，信息检索领域的经典算法。词频很好理解，就是在一个</a:t>
            </a:r>
            <a:r>
              <a:rPr lang="en-US" altLang="zh-CN" dirty="0"/>
              <a:t>document</a:t>
            </a:r>
            <a:r>
              <a:rPr lang="zh-CN" altLang="en-US" dirty="0"/>
              <a:t>中，用户搜索词出现的频率</a:t>
            </a:r>
            <a:r>
              <a:rPr lang="en-US" altLang="zh-CN" dirty="0"/>
              <a:t>; </a:t>
            </a:r>
            <a:r>
              <a:rPr lang="zh-CN" altLang="en-US" dirty="0"/>
              <a:t>逆文本频率是一个比较重要的概念，</a:t>
            </a:r>
            <a:r>
              <a:rPr lang="en-US" altLang="zh-CN" b="1" i="0" dirty="0">
                <a:solidFill>
                  <a:srgbClr val="343741"/>
                </a:solidFill>
                <a:effectLst/>
                <a:latin typeface="Inter"/>
              </a:rPr>
              <a:t>IDF </a:t>
            </a:r>
            <a:r>
              <a:rPr lang="zh-CN" altLang="en-US" b="1" i="0" dirty="0">
                <a:solidFill>
                  <a:srgbClr val="343741"/>
                </a:solidFill>
                <a:effectLst/>
                <a:latin typeface="Inter"/>
              </a:rPr>
              <a:t>部分衡量的是某个项在所有文档中出现的频率，并“惩罚”常见的项，</a:t>
            </a:r>
            <a:r>
              <a:rPr lang="zh-CN" altLang="en-US" b="0" i="0" dirty="0">
                <a:solidFill>
                  <a:srgbClr val="343741"/>
                </a:solidFill>
                <a:effectLst/>
                <a:latin typeface="Inter"/>
              </a:rPr>
              <a:t>就比如</a:t>
            </a:r>
            <a:r>
              <a:rPr lang="en-US" altLang="zh-CN" b="0" i="0" dirty="0">
                <a:solidFill>
                  <a:srgbClr val="343741"/>
                </a:solidFill>
                <a:effectLst/>
                <a:latin typeface="Inter"/>
              </a:rPr>
              <a:t>the</a:t>
            </a:r>
            <a:r>
              <a:rPr lang="zh-CN" altLang="en-US" b="0" i="0" dirty="0">
                <a:solidFill>
                  <a:srgbClr val="343741"/>
                </a:solidFill>
                <a:effectLst/>
                <a:latin typeface="Inter"/>
              </a:rPr>
              <a:t>这个词在所有文档中都是很常见的，那么</a:t>
            </a:r>
            <a:r>
              <a:rPr lang="en-US" altLang="zh-CN" b="0" i="0" dirty="0">
                <a:solidFill>
                  <a:srgbClr val="343741"/>
                </a:solidFill>
                <a:effectLst/>
                <a:latin typeface="Inter"/>
              </a:rPr>
              <a:t>the</a:t>
            </a:r>
            <a:r>
              <a:rPr lang="zh-CN" altLang="en-US" b="0" i="0" dirty="0">
                <a:solidFill>
                  <a:srgbClr val="343741"/>
                </a:solidFill>
                <a:effectLst/>
                <a:latin typeface="Inter"/>
              </a:rPr>
              <a:t>这个词的</a:t>
            </a:r>
            <a:r>
              <a:rPr lang="en-US" altLang="zh-CN" b="0" i="0" dirty="0">
                <a:solidFill>
                  <a:srgbClr val="343741"/>
                </a:solidFill>
                <a:effectLst/>
                <a:latin typeface="Inter"/>
              </a:rPr>
              <a:t>IDF</a:t>
            </a:r>
            <a:r>
              <a:rPr lang="zh-CN" altLang="en-US" b="0" i="0" dirty="0">
                <a:solidFill>
                  <a:srgbClr val="343741"/>
                </a:solidFill>
                <a:effectLst/>
                <a:latin typeface="Inter"/>
              </a:rPr>
              <a:t>值将无限接近于</a:t>
            </a:r>
            <a:r>
              <a:rPr lang="en-US" altLang="zh-CN" b="0" i="0" dirty="0">
                <a:solidFill>
                  <a:srgbClr val="343741"/>
                </a:solidFill>
                <a:effectLst/>
                <a:latin typeface="Inter"/>
              </a:rPr>
              <a:t>0</a:t>
            </a:r>
            <a:r>
              <a:rPr lang="zh-CN" altLang="en-US" b="0" i="0" dirty="0">
                <a:solidFill>
                  <a:srgbClr val="343741"/>
                </a:solidFill>
                <a:effectLst/>
                <a:latin typeface="Inter"/>
              </a:rPr>
              <a:t>，不过大多数搜索引擎都会将这些特别常见的词用用户搜索词中 过滤掉</a:t>
            </a:r>
            <a:r>
              <a:rPr lang="en-US" altLang="zh-CN" dirty="0"/>
              <a:t>; </a:t>
            </a:r>
            <a:r>
              <a:rPr lang="zh-CN" altLang="en-US" dirty="0"/>
              <a:t>文档长度归一化</a:t>
            </a:r>
            <a:r>
              <a:rPr lang="zh-CN" altLang="en-US" b="0" i="0" dirty="0">
                <a:solidFill>
                  <a:srgbClr val="343741"/>
                </a:solidFill>
                <a:effectLst/>
                <a:latin typeface="Inter"/>
              </a:rPr>
              <a:t>我们可以把它看作是某个文档相对于平均文档长度的长度。 如果某个文档的长度比平均值长，则分母会变大（分数降低）；如果比平均值短，则分母就会变小（分数增加），举个例子，有一个长度为</a:t>
            </a:r>
            <a:r>
              <a:rPr lang="en-US" altLang="zh-CN" b="0" i="0" dirty="0">
                <a:solidFill>
                  <a:srgbClr val="343741"/>
                </a:solidFill>
                <a:effectLst/>
                <a:latin typeface="Inter"/>
              </a:rPr>
              <a:t>15</a:t>
            </a:r>
            <a:r>
              <a:rPr lang="zh-CN" altLang="en-US" b="0" i="0" dirty="0">
                <a:solidFill>
                  <a:srgbClr val="343741"/>
                </a:solidFill>
                <a:effectLst/>
                <a:latin typeface="Inter"/>
              </a:rPr>
              <a:t>的文档，其中出现了我的名字</a:t>
            </a:r>
            <a:r>
              <a:rPr lang="en-US" altLang="zh-CN" b="0" i="0" dirty="0">
                <a:solidFill>
                  <a:srgbClr val="343741"/>
                </a:solidFill>
                <a:effectLst/>
                <a:latin typeface="Inter"/>
              </a:rPr>
              <a:t>4</a:t>
            </a:r>
            <a:r>
              <a:rPr lang="zh-CN" altLang="en-US" b="0" i="0" dirty="0">
                <a:solidFill>
                  <a:srgbClr val="343741"/>
                </a:solidFill>
                <a:effectLst/>
                <a:latin typeface="Inter"/>
              </a:rPr>
              <a:t>次，而另一个长度为</a:t>
            </a:r>
            <a:r>
              <a:rPr lang="en-US" altLang="zh-CN" b="0" i="0" dirty="0">
                <a:solidFill>
                  <a:srgbClr val="343741"/>
                </a:solidFill>
                <a:effectLst/>
                <a:latin typeface="Inter"/>
              </a:rPr>
              <a:t>2</a:t>
            </a:r>
            <a:r>
              <a:rPr lang="zh-CN" altLang="en-US" b="0" i="0" dirty="0">
                <a:solidFill>
                  <a:srgbClr val="343741"/>
                </a:solidFill>
                <a:effectLst/>
                <a:latin typeface="Inter"/>
              </a:rPr>
              <a:t>的文档中出现了我的名字一次，那前者的重要程度肯定没有后者大， 也可以这么想，一个文档中与搜索词不相关的项越多，该文档的分数也就越低，其中有个变量</a:t>
            </a:r>
            <a:r>
              <a:rPr lang="en-US" altLang="zh-CN" b="0" i="0" dirty="0">
                <a:solidFill>
                  <a:srgbClr val="343741"/>
                </a:solidFill>
                <a:effectLst/>
                <a:latin typeface="Inter"/>
              </a:rPr>
              <a:t>b</a:t>
            </a:r>
            <a:r>
              <a:rPr lang="zh-CN" altLang="en-US" b="0" i="0" dirty="0">
                <a:solidFill>
                  <a:srgbClr val="343741"/>
                </a:solidFill>
                <a:effectLst/>
                <a:latin typeface="Inter"/>
              </a:rPr>
              <a:t>，它设置了是否将文档长度列入考虑，</a:t>
            </a:r>
            <a:r>
              <a:rPr lang="en-US" altLang="zh-CN" b="0" i="0" dirty="0">
                <a:solidFill>
                  <a:srgbClr val="343741"/>
                </a:solidFill>
                <a:effectLst/>
                <a:latin typeface="Inter"/>
              </a:rPr>
              <a:t>b</a:t>
            </a:r>
            <a:r>
              <a:rPr lang="zh-CN" altLang="en-US" b="0" i="0" dirty="0">
                <a:solidFill>
                  <a:srgbClr val="343741"/>
                </a:solidFill>
                <a:effectLst/>
                <a:latin typeface="Inter"/>
              </a:rPr>
              <a:t>越大，影响越大，</a:t>
            </a:r>
            <a:r>
              <a:rPr lang="en-US" altLang="zh-CN" b="0" i="0" dirty="0">
                <a:solidFill>
                  <a:srgbClr val="343741"/>
                </a:solidFill>
                <a:effectLst/>
                <a:latin typeface="Inter"/>
              </a:rPr>
              <a:t>b</a:t>
            </a:r>
            <a:r>
              <a:rPr lang="zh-CN" altLang="en-US" b="0" i="0" dirty="0">
                <a:solidFill>
                  <a:srgbClr val="343741"/>
                </a:solidFill>
                <a:effectLst/>
                <a:latin typeface="Inter"/>
              </a:rPr>
              <a:t>为</a:t>
            </a:r>
            <a:r>
              <a:rPr lang="en-US" altLang="zh-CN" b="0" i="0" dirty="0">
                <a:solidFill>
                  <a:srgbClr val="343741"/>
                </a:solidFill>
                <a:effectLst/>
                <a:latin typeface="Inter"/>
              </a:rPr>
              <a:t>0</a:t>
            </a:r>
            <a:r>
              <a:rPr lang="zh-CN" altLang="en-US" b="0" i="0" dirty="0">
                <a:solidFill>
                  <a:srgbClr val="343741"/>
                </a:solidFill>
                <a:effectLst/>
                <a:latin typeface="Inter"/>
              </a:rPr>
              <a:t>则认为文档长度对结果没有影响</a:t>
            </a:r>
            <a:r>
              <a:rPr lang="en-US" altLang="zh-CN" dirty="0"/>
              <a:t>; k1</a:t>
            </a:r>
            <a:r>
              <a:rPr lang="zh-CN" altLang="en-US" b="0" i="0" dirty="0">
                <a:solidFill>
                  <a:srgbClr val="343741"/>
                </a:solidFill>
                <a:effectLst/>
                <a:latin typeface="Inter"/>
              </a:rPr>
              <a:t>它限制了单个查询项对给定文档分数的影响程度，比如一个文档中出现了我们的搜索词</a:t>
            </a:r>
            <a:r>
              <a:rPr lang="en-US" altLang="zh-CN" b="0" i="0" dirty="0">
                <a:solidFill>
                  <a:srgbClr val="343741"/>
                </a:solidFill>
                <a:effectLst/>
                <a:latin typeface="Inter"/>
              </a:rPr>
              <a:t>100</a:t>
            </a:r>
            <a:r>
              <a:rPr lang="zh-CN" altLang="en-US" b="0" i="0" dirty="0">
                <a:solidFill>
                  <a:srgbClr val="343741"/>
                </a:solidFill>
                <a:effectLst/>
                <a:latin typeface="Inter"/>
              </a:rPr>
              <a:t>次，那他很重要，贡献的分数很高，那出现频率再增加，对最终的计算结果影响也就没那么大了。</a:t>
            </a:r>
            <a:r>
              <a:rPr lang="zh-CN" altLang="en-US" b="0" i="0" dirty="0">
                <a:solidFill>
                  <a:srgbClr val="0D0D0D"/>
                </a:solidFill>
                <a:effectLst/>
                <a:latin typeface="Söhne"/>
              </a:rPr>
              <a:t>调节参数 </a:t>
            </a:r>
            <a:r>
              <a:rPr lang="en-US" altLang="zh-CN" b="0" i="0" dirty="0">
                <a:solidFill>
                  <a:srgbClr val="0D0D0D"/>
                </a:solidFill>
                <a:effectLst/>
                <a:latin typeface="Söhne"/>
              </a:rPr>
              <a:t>k1 </a:t>
            </a:r>
            <a:r>
              <a:rPr lang="zh-CN" altLang="en-US" b="0" i="0" dirty="0">
                <a:solidFill>
                  <a:srgbClr val="0D0D0D"/>
                </a:solidFill>
                <a:effectLst/>
                <a:latin typeface="Söhne"/>
              </a:rPr>
              <a:t>和 </a:t>
            </a:r>
            <a:r>
              <a:rPr lang="en-US" altLang="zh-CN" b="0" i="0" dirty="0">
                <a:solidFill>
                  <a:srgbClr val="0D0D0D"/>
                </a:solidFill>
                <a:effectLst/>
                <a:latin typeface="Söhne"/>
              </a:rPr>
              <a:t>b </a:t>
            </a:r>
            <a:r>
              <a:rPr lang="zh-CN" altLang="en-US" b="0" i="0" dirty="0">
                <a:solidFill>
                  <a:srgbClr val="0D0D0D"/>
                </a:solidFill>
                <a:effectLst/>
                <a:latin typeface="Söhne"/>
              </a:rPr>
              <a:t>就像调整音响参数一样，通过调整可以使得算法在不同情境下表现更好，适应不同的搜索需求。</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6</a:t>
            </a:fld>
            <a:endParaRPr lang="zh-CN" altLang="en-US"/>
          </a:p>
        </p:txBody>
      </p:sp>
    </p:spTree>
    <p:extLst>
      <p:ext uri="{BB962C8B-B14F-4D97-AF65-F5344CB8AC3E}">
        <p14:creationId xmlns:p14="http://schemas.microsoft.com/office/powerpoint/2010/main" val="4116673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358AF-6A19-79D9-9ED9-48501E996B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36B3E0-92BC-C015-8E8B-FCA006C6D2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DAB0736-AD44-4518-2EDD-C551A4523E09}"/>
              </a:ext>
            </a:extLst>
          </p:cNvPr>
          <p:cNvSpPr>
            <a:spLocks noGrp="1"/>
          </p:cNvSpPr>
          <p:nvPr>
            <p:ph type="body" idx="1"/>
          </p:nvPr>
        </p:nvSpPr>
        <p:spPr/>
        <p:txBody>
          <a:bodyPr/>
          <a:lstStyle/>
          <a:p>
            <a:r>
              <a:rPr lang="en-US" altLang="zh-CN" dirty="0"/>
              <a:t>BM25</a:t>
            </a:r>
            <a:r>
              <a:rPr lang="zh-CN" altLang="en-US" dirty="0"/>
              <a:t>这个过程是针对用户的每一个搜索词都做一遍相同的计算流程，所以我们这里只使用一个搜索词语来演示</a:t>
            </a:r>
            <a:r>
              <a:rPr lang="en-US" altLang="zh-CN" dirty="0"/>
              <a:t>BM25</a:t>
            </a:r>
            <a:r>
              <a:rPr lang="zh-CN" altLang="en-US" dirty="0"/>
              <a:t>的计算过程。</a:t>
            </a:r>
            <a:r>
              <a:rPr lang="en-US" altLang="zh-CN" dirty="0"/>
              <a:t>K1</a:t>
            </a:r>
            <a:r>
              <a:rPr lang="zh-CN" altLang="en-US" dirty="0"/>
              <a:t>和</a:t>
            </a:r>
            <a:r>
              <a:rPr lang="en-US" altLang="zh-CN" dirty="0"/>
              <a:t>b</a:t>
            </a:r>
            <a:r>
              <a:rPr lang="zh-CN" altLang="en-US" dirty="0"/>
              <a:t>参考了网上相关资料，设置为默认值。</a:t>
            </a:r>
            <a:r>
              <a:rPr lang="en-US" altLang="zh-CN" dirty="0"/>
              <a:t>BM25</a:t>
            </a:r>
            <a:r>
              <a:rPr lang="zh-CN" altLang="en-US" dirty="0"/>
              <a:t>的计算值没有明确的范围，它的值会受到设置的参数值的影响，它最后的结果也就是数据库中所有文档进行一个排序的结果。</a:t>
            </a:r>
          </a:p>
        </p:txBody>
      </p:sp>
      <p:sp>
        <p:nvSpPr>
          <p:cNvPr id="4" name="灯片编号占位符 3">
            <a:extLst>
              <a:ext uri="{FF2B5EF4-FFF2-40B4-BE49-F238E27FC236}">
                <a16:creationId xmlns:a16="http://schemas.microsoft.com/office/drawing/2014/main" id="{C4A8B467-FAD3-88CE-5B92-FA7E5AED482F}"/>
              </a:ext>
            </a:extLst>
          </p:cNvPr>
          <p:cNvSpPr>
            <a:spLocks noGrp="1"/>
          </p:cNvSpPr>
          <p:nvPr>
            <p:ph type="sldNum" sz="quarter" idx="10"/>
          </p:nvPr>
        </p:nvSpPr>
        <p:spPr/>
        <p:txBody>
          <a:bodyPr/>
          <a:lstStyle/>
          <a:p>
            <a:fld id="{59E3CF89-91F4-45FB-A589-58532703FCA1}" type="slidenum">
              <a:rPr lang="zh-CN" altLang="en-US" smtClean="0"/>
              <a:t>7</a:t>
            </a:fld>
            <a:endParaRPr lang="zh-CN" altLang="en-US"/>
          </a:p>
        </p:txBody>
      </p:sp>
    </p:spTree>
    <p:extLst>
      <p:ext uri="{BB962C8B-B14F-4D97-AF65-F5344CB8AC3E}">
        <p14:creationId xmlns:p14="http://schemas.microsoft.com/office/powerpoint/2010/main" val="512741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大家搜索论文的时候肯定会使用到谷歌学术，这里以使用谷歌学术搜索论文作为例子来让大家直观地感受一下基于关键词的搜索。左边这张图，搜索词我不小心打成了</a:t>
            </a:r>
            <a:r>
              <a:rPr lang="en-US" altLang="zh-CN" dirty="0" err="1"/>
              <a:t>chatppt</a:t>
            </a:r>
            <a:r>
              <a:rPr lang="zh-CN" altLang="en-US" dirty="0"/>
              <a:t>，谷歌学术只给出了</a:t>
            </a:r>
            <a:r>
              <a:rPr lang="en-US" altLang="zh-CN" dirty="0"/>
              <a:t>8</a:t>
            </a:r>
            <a:r>
              <a:rPr lang="zh-CN" altLang="en-US" dirty="0"/>
              <a:t>条论文中出现了我们的搜索词的结果，同时可以发现出现了更多关键词的论文排序会更靠前，而当我们改正为</a:t>
            </a:r>
            <a:r>
              <a:rPr lang="en-US" altLang="zh-CN" dirty="0" err="1"/>
              <a:t>chatgpt</a:t>
            </a:r>
            <a:r>
              <a:rPr lang="zh-CN" altLang="en-US" dirty="0"/>
              <a:t>之后，谷歌学术却能够给出</a:t>
            </a:r>
            <a:r>
              <a:rPr lang="en-US" altLang="zh-CN" dirty="0"/>
              <a:t>4</a:t>
            </a:r>
            <a:r>
              <a:rPr lang="zh-CN" altLang="en-US" dirty="0"/>
              <a:t>万条我们想要的结果。而我们尝试在谷歌搜索中以</a:t>
            </a:r>
            <a:r>
              <a:rPr lang="en-US" altLang="zh-CN" dirty="0" err="1"/>
              <a:t>chatppt</a:t>
            </a:r>
            <a:r>
              <a:rPr lang="zh-CN" altLang="en-US" dirty="0"/>
              <a:t>作为搜索词进行搜索，谷歌对我们的搜索词进行了纠正，认为我们想搜索的其实是</a:t>
            </a:r>
            <a:r>
              <a:rPr lang="en-US" altLang="zh-CN" dirty="0" err="1"/>
              <a:t>chatgpt</a:t>
            </a:r>
            <a:r>
              <a:rPr lang="zh-CN" altLang="en-US" dirty="0"/>
              <a:t>，这一对比可以很好地看出传统搜索与现代搜索引擎的差别。</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8</a:t>
            </a:fld>
            <a:endParaRPr lang="zh-CN" altLang="en-US"/>
          </a:p>
        </p:txBody>
      </p:sp>
    </p:spTree>
    <p:extLst>
      <p:ext uri="{BB962C8B-B14F-4D97-AF65-F5344CB8AC3E}">
        <p14:creationId xmlns:p14="http://schemas.microsoft.com/office/powerpoint/2010/main" val="2721015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现在是</a:t>
            </a:r>
            <a:r>
              <a:rPr lang="en-US" altLang="zh-CN" dirty="0"/>
              <a:t>AI</a:t>
            </a:r>
            <a:r>
              <a:rPr lang="zh-CN" altLang="en-US" dirty="0"/>
              <a:t>的时代，搜索引擎们也早就使用上了各种各样的</a:t>
            </a:r>
            <a:r>
              <a:rPr lang="en-US" altLang="zh-CN" dirty="0"/>
              <a:t>AI</a:t>
            </a:r>
            <a:r>
              <a:rPr lang="zh-CN" altLang="en-US" dirty="0"/>
              <a:t>技术。</a:t>
            </a:r>
          </a:p>
        </p:txBody>
      </p:sp>
      <p:sp>
        <p:nvSpPr>
          <p:cNvPr id="4" name="灯片编号占位符 3"/>
          <p:cNvSpPr>
            <a:spLocks noGrp="1"/>
          </p:cNvSpPr>
          <p:nvPr>
            <p:ph type="sldNum" sz="quarter" idx="10"/>
          </p:nvPr>
        </p:nvSpPr>
        <p:spPr/>
        <p:txBody>
          <a:bodyPr/>
          <a:lstStyle/>
          <a:p>
            <a:fld id="{DA25CCEA-3F45-46FD-873C-10FB1242F407}" type="slidenum">
              <a:rPr lang="zh-CN" altLang="en-US" smtClean="0"/>
              <a:t>9</a:t>
            </a:fld>
            <a:endParaRPr lang="zh-CN" altLang="en-US"/>
          </a:p>
        </p:txBody>
      </p:sp>
    </p:spTree>
    <p:extLst>
      <p:ext uri="{BB962C8B-B14F-4D97-AF65-F5344CB8AC3E}">
        <p14:creationId xmlns:p14="http://schemas.microsoft.com/office/powerpoint/2010/main" val="2468347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6DBA0-E982-42FD-BFF6-57EBF75DCA1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F96DCEF-9469-4F00-942E-2C106195ED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8616577-13CE-4AEA-B3A7-F6FD0A18485F}"/>
              </a:ext>
            </a:extLst>
          </p:cNvPr>
          <p:cNvSpPr>
            <a:spLocks noGrp="1"/>
          </p:cNvSpPr>
          <p:nvPr>
            <p:ph type="dt" sz="half" idx="10"/>
          </p:nvPr>
        </p:nvSpPr>
        <p:spPr/>
        <p:txBody>
          <a:bodyPr/>
          <a:lstStyle/>
          <a:p>
            <a:fld id="{CC5DE547-D5E2-4008-A0FE-2801F20A0E6C}" type="datetimeFigureOut">
              <a:rPr lang="zh-CN" altLang="en-US" smtClean="0"/>
              <a:t>2024/3/4</a:t>
            </a:fld>
            <a:endParaRPr lang="zh-CN" altLang="en-US"/>
          </a:p>
        </p:txBody>
      </p:sp>
      <p:sp>
        <p:nvSpPr>
          <p:cNvPr id="5" name="页脚占位符 4">
            <a:extLst>
              <a:ext uri="{FF2B5EF4-FFF2-40B4-BE49-F238E27FC236}">
                <a16:creationId xmlns:a16="http://schemas.microsoft.com/office/drawing/2014/main" id="{5B94F040-B421-4B08-B661-FA415833586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69EAC2-B729-4BB1-BB05-9B416027FE5B}"/>
              </a:ext>
            </a:extLst>
          </p:cNvPr>
          <p:cNvSpPr>
            <a:spLocks noGrp="1"/>
          </p:cNvSpPr>
          <p:nvPr>
            <p:ph type="sldNum" sz="quarter" idx="12"/>
          </p:nvPr>
        </p:nvSpPr>
        <p:spPr/>
        <p:txBody>
          <a:body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254159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6D24C1-13E3-461F-B699-8F856660030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D9C1AE5-4247-430B-A45A-89122734F2F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FF9177-BC58-4B02-AF96-EBB1D864408F}"/>
              </a:ext>
            </a:extLst>
          </p:cNvPr>
          <p:cNvSpPr>
            <a:spLocks noGrp="1"/>
          </p:cNvSpPr>
          <p:nvPr>
            <p:ph type="dt" sz="half" idx="10"/>
          </p:nvPr>
        </p:nvSpPr>
        <p:spPr/>
        <p:txBody>
          <a:bodyPr/>
          <a:lstStyle/>
          <a:p>
            <a:fld id="{CC5DE547-D5E2-4008-A0FE-2801F20A0E6C}" type="datetimeFigureOut">
              <a:rPr lang="zh-CN" altLang="en-US" smtClean="0"/>
              <a:t>2024/3/4</a:t>
            </a:fld>
            <a:endParaRPr lang="zh-CN" altLang="en-US"/>
          </a:p>
        </p:txBody>
      </p:sp>
      <p:sp>
        <p:nvSpPr>
          <p:cNvPr id="5" name="页脚占位符 4">
            <a:extLst>
              <a:ext uri="{FF2B5EF4-FFF2-40B4-BE49-F238E27FC236}">
                <a16:creationId xmlns:a16="http://schemas.microsoft.com/office/drawing/2014/main" id="{B6C7844C-DAE7-4433-9767-8FC8D7C6C2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841019-3754-4A83-89A4-6740C4FF057E}"/>
              </a:ext>
            </a:extLst>
          </p:cNvPr>
          <p:cNvSpPr>
            <a:spLocks noGrp="1"/>
          </p:cNvSpPr>
          <p:nvPr>
            <p:ph type="sldNum" sz="quarter" idx="12"/>
          </p:nvPr>
        </p:nvSpPr>
        <p:spPr/>
        <p:txBody>
          <a:body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3420533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343F75-25E4-4D89-8D44-5F267FE852D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386A65E-ABD4-4721-8F7A-AFC68FF54A8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FB077E-DC51-451B-B024-0BB31CD9FD32}"/>
              </a:ext>
            </a:extLst>
          </p:cNvPr>
          <p:cNvSpPr>
            <a:spLocks noGrp="1"/>
          </p:cNvSpPr>
          <p:nvPr>
            <p:ph type="dt" sz="half" idx="10"/>
          </p:nvPr>
        </p:nvSpPr>
        <p:spPr/>
        <p:txBody>
          <a:bodyPr/>
          <a:lstStyle/>
          <a:p>
            <a:fld id="{CC5DE547-D5E2-4008-A0FE-2801F20A0E6C}" type="datetimeFigureOut">
              <a:rPr lang="zh-CN" altLang="en-US" smtClean="0"/>
              <a:t>2024/3/4</a:t>
            </a:fld>
            <a:endParaRPr lang="zh-CN" altLang="en-US"/>
          </a:p>
        </p:txBody>
      </p:sp>
      <p:sp>
        <p:nvSpPr>
          <p:cNvPr id="5" name="页脚占位符 4">
            <a:extLst>
              <a:ext uri="{FF2B5EF4-FFF2-40B4-BE49-F238E27FC236}">
                <a16:creationId xmlns:a16="http://schemas.microsoft.com/office/drawing/2014/main" id="{1A94AB42-4BC5-4650-BEF5-4988092A0F4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47FF32-4030-4E75-A3CC-2395A2E17950}"/>
              </a:ext>
            </a:extLst>
          </p:cNvPr>
          <p:cNvSpPr>
            <a:spLocks noGrp="1"/>
          </p:cNvSpPr>
          <p:nvPr>
            <p:ph type="sldNum" sz="quarter" idx="12"/>
          </p:nvPr>
        </p:nvSpPr>
        <p:spPr/>
        <p:txBody>
          <a:body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1101493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8383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5" name="矩形 4"/>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标题 1"/>
          <p:cNvSpPr>
            <a:spLocks noGrp="1"/>
          </p:cNvSpPr>
          <p:nvPr>
            <p:ph type="title" hasCustomPrompt="1"/>
          </p:nvPr>
        </p:nvSpPr>
        <p:spPr>
          <a:xfrm>
            <a:off x="1406898" y="752801"/>
            <a:ext cx="3629564" cy="456129"/>
          </a:xfrm>
          <a:prstGeom prst="rect">
            <a:avLst/>
          </a:prstGeom>
        </p:spPr>
        <p:txBody>
          <a:bodyPr>
            <a:noAutofit/>
          </a:bodyPr>
          <a:lstStyle>
            <a:lvl1pPr>
              <a:defRPr sz="2400" b="1">
                <a:solidFill>
                  <a:srgbClr val="244C89"/>
                </a:solidFill>
                <a:ea typeface="思源黑体" panose="020B0500000000000000" pitchFamily="34" charset="-122"/>
              </a:defRPr>
            </a:lvl1pPr>
          </a:lstStyle>
          <a:p>
            <a:r>
              <a:rPr lang="zh-CN" altLang="en-US" dirty="0"/>
              <a:t>单击编辑标题</a:t>
            </a:r>
          </a:p>
        </p:txBody>
      </p:sp>
      <p:sp>
        <p:nvSpPr>
          <p:cNvPr id="9" name="Freeform 5"/>
          <p:cNvSpPr>
            <a:spLocks noEditPoints="1"/>
          </p:cNvSpPr>
          <p:nvPr userDrawn="1"/>
        </p:nvSpPr>
        <p:spPr bwMode="auto">
          <a:xfrm>
            <a:off x="861588" y="857970"/>
            <a:ext cx="441095" cy="525190"/>
          </a:xfrm>
          <a:custGeom>
            <a:avLst/>
            <a:gdLst>
              <a:gd name="T0" fmla="*/ 269 w 537"/>
              <a:gd name="T1" fmla="*/ 0 h 623"/>
              <a:gd name="T2" fmla="*/ 403 w 537"/>
              <a:gd name="T3" fmla="*/ 78 h 623"/>
              <a:gd name="T4" fmla="*/ 537 w 537"/>
              <a:gd name="T5" fmla="*/ 156 h 623"/>
              <a:gd name="T6" fmla="*/ 537 w 537"/>
              <a:gd name="T7" fmla="*/ 311 h 623"/>
              <a:gd name="T8" fmla="*/ 537 w 537"/>
              <a:gd name="T9" fmla="*/ 467 h 623"/>
              <a:gd name="T10" fmla="*/ 403 w 537"/>
              <a:gd name="T11" fmla="*/ 545 h 623"/>
              <a:gd name="T12" fmla="*/ 269 w 537"/>
              <a:gd name="T13" fmla="*/ 623 h 623"/>
              <a:gd name="T14" fmla="*/ 134 w 537"/>
              <a:gd name="T15" fmla="*/ 545 h 623"/>
              <a:gd name="T16" fmla="*/ 0 w 537"/>
              <a:gd name="T17" fmla="*/ 467 h 623"/>
              <a:gd name="T18" fmla="*/ 0 w 537"/>
              <a:gd name="T19" fmla="*/ 311 h 623"/>
              <a:gd name="T20" fmla="*/ 0 w 537"/>
              <a:gd name="T21" fmla="*/ 156 h 623"/>
              <a:gd name="T22" fmla="*/ 134 w 537"/>
              <a:gd name="T23" fmla="*/ 78 h 623"/>
              <a:gd name="T24" fmla="*/ 269 w 537"/>
              <a:gd name="T25" fmla="*/ 0 h 623"/>
              <a:gd name="T26" fmla="*/ 269 w 537"/>
              <a:gd name="T27" fmla="*/ 53 h 623"/>
              <a:gd name="T28" fmla="*/ 380 w 537"/>
              <a:gd name="T29" fmla="*/ 117 h 623"/>
              <a:gd name="T30" fmla="*/ 492 w 537"/>
              <a:gd name="T31" fmla="*/ 182 h 623"/>
              <a:gd name="T32" fmla="*/ 492 w 537"/>
              <a:gd name="T33" fmla="*/ 311 h 623"/>
              <a:gd name="T34" fmla="*/ 492 w 537"/>
              <a:gd name="T35" fmla="*/ 441 h 623"/>
              <a:gd name="T36" fmla="*/ 380 w 537"/>
              <a:gd name="T37" fmla="*/ 505 h 623"/>
              <a:gd name="T38" fmla="*/ 269 w 537"/>
              <a:gd name="T39" fmla="*/ 570 h 623"/>
              <a:gd name="T40" fmla="*/ 157 w 537"/>
              <a:gd name="T41" fmla="*/ 505 h 623"/>
              <a:gd name="T42" fmla="*/ 46 w 537"/>
              <a:gd name="T43" fmla="*/ 441 h 623"/>
              <a:gd name="T44" fmla="*/ 46 w 537"/>
              <a:gd name="T45" fmla="*/ 311 h 623"/>
              <a:gd name="T46" fmla="*/ 46 w 537"/>
              <a:gd name="T47" fmla="*/ 182 h 623"/>
              <a:gd name="T48" fmla="*/ 157 w 537"/>
              <a:gd name="T49" fmla="*/ 117 h 623"/>
              <a:gd name="T50" fmla="*/ 269 w 537"/>
              <a:gd name="T51" fmla="*/ 53 h 623"/>
              <a:gd name="T52" fmla="*/ 215 w 537"/>
              <a:gd name="T53" fmla="*/ 455 h 623"/>
              <a:gd name="T54" fmla="*/ 367 w 537"/>
              <a:gd name="T55" fmla="*/ 455 h 623"/>
              <a:gd name="T56" fmla="*/ 375 w 537"/>
              <a:gd name="T57" fmla="*/ 463 h 623"/>
              <a:gd name="T58" fmla="*/ 367 w 537"/>
              <a:gd name="T59" fmla="*/ 471 h 623"/>
              <a:gd name="T60" fmla="*/ 215 w 537"/>
              <a:gd name="T61" fmla="*/ 471 h 623"/>
              <a:gd name="T62" fmla="*/ 207 w 537"/>
              <a:gd name="T63" fmla="*/ 463 h 623"/>
              <a:gd name="T64" fmla="*/ 215 w 537"/>
              <a:gd name="T65" fmla="*/ 455 h 623"/>
              <a:gd name="T66" fmla="*/ 218 w 537"/>
              <a:gd name="T67" fmla="*/ 380 h 623"/>
              <a:gd name="T68" fmla="*/ 302 w 537"/>
              <a:gd name="T69" fmla="*/ 242 h 623"/>
              <a:gd name="T70" fmla="*/ 331 w 537"/>
              <a:gd name="T71" fmla="*/ 260 h 623"/>
              <a:gd name="T72" fmla="*/ 248 w 537"/>
              <a:gd name="T73" fmla="*/ 398 h 623"/>
              <a:gd name="T74" fmla="*/ 218 w 537"/>
              <a:gd name="T75" fmla="*/ 380 h 623"/>
              <a:gd name="T76" fmla="*/ 159 w 537"/>
              <a:gd name="T77" fmla="*/ 344 h 623"/>
              <a:gd name="T78" fmla="*/ 243 w 537"/>
              <a:gd name="T79" fmla="*/ 207 h 623"/>
              <a:gd name="T80" fmla="*/ 272 w 537"/>
              <a:gd name="T81" fmla="*/ 224 h 623"/>
              <a:gd name="T82" fmla="*/ 189 w 537"/>
              <a:gd name="T83" fmla="*/ 362 h 623"/>
              <a:gd name="T84" fmla="*/ 159 w 537"/>
              <a:gd name="T85" fmla="*/ 344 h 623"/>
              <a:gd name="T86" fmla="*/ 146 w 537"/>
              <a:gd name="T87" fmla="*/ 456 h 623"/>
              <a:gd name="T88" fmla="*/ 154 w 537"/>
              <a:gd name="T89" fmla="*/ 387 h 623"/>
              <a:gd name="T90" fmla="*/ 211 w 537"/>
              <a:gd name="T91" fmla="*/ 422 h 623"/>
              <a:gd name="T92" fmla="*/ 155 w 537"/>
              <a:gd name="T93" fmla="*/ 461 h 623"/>
              <a:gd name="T94" fmla="*/ 146 w 537"/>
              <a:gd name="T95" fmla="*/ 456 h 623"/>
              <a:gd name="T96" fmla="*/ 266 w 537"/>
              <a:gd name="T97" fmla="*/ 168 h 623"/>
              <a:gd name="T98" fmla="*/ 253 w 537"/>
              <a:gd name="T99" fmla="*/ 188 h 623"/>
              <a:gd name="T100" fmla="*/ 342 w 537"/>
              <a:gd name="T101" fmla="*/ 242 h 623"/>
              <a:gd name="T102" fmla="*/ 354 w 537"/>
              <a:gd name="T103" fmla="*/ 222 h 623"/>
              <a:gd name="T104" fmla="*/ 266 w 537"/>
              <a:gd name="T105" fmla="*/ 168 h 623"/>
              <a:gd name="T106" fmla="*/ 285 w 537"/>
              <a:gd name="T107" fmla="*/ 138 h 623"/>
              <a:gd name="T108" fmla="*/ 311 w 537"/>
              <a:gd name="T109" fmla="*/ 131 h 623"/>
              <a:gd name="T110" fmla="*/ 366 w 537"/>
              <a:gd name="T111" fmla="*/ 165 h 623"/>
              <a:gd name="T112" fmla="*/ 373 w 537"/>
              <a:gd name="T113" fmla="*/ 191 h 623"/>
              <a:gd name="T114" fmla="*/ 365 w 537"/>
              <a:gd name="T115" fmla="*/ 204 h 623"/>
              <a:gd name="T116" fmla="*/ 277 w 537"/>
              <a:gd name="T117" fmla="*/ 150 h 623"/>
              <a:gd name="T118" fmla="*/ 285 w 537"/>
              <a:gd name="T119" fmla="*/ 138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623">
                <a:moveTo>
                  <a:pt x="269" y="0"/>
                </a:moveTo>
                <a:lnTo>
                  <a:pt x="403" y="78"/>
                </a:lnTo>
                <a:lnTo>
                  <a:pt x="537" y="156"/>
                </a:lnTo>
                <a:lnTo>
                  <a:pt x="537" y="311"/>
                </a:lnTo>
                <a:lnTo>
                  <a:pt x="537" y="467"/>
                </a:lnTo>
                <a:lnTo>
                  <a:pt x="403" y="545"/>
                </a:lnTo>
                <a:lnTo>
                  <a:pt x="269" y="623"/>
                </a:lnTo>
                <a:lnTo>
                  <a:pt x="134" y="545"/>
                </a:lnTo>
                <a:lnTo>
                  <a:pt x="0" y="467"/>
                </a:lnTo>
                <a:lnTo>
                  <a:pt x="0" y="311"/>
                </a:lnTo>
                <a:lnTo>
                  <a:pt x="0" y="156"/>
                </a:lnTo>
                <a:lnTo>
                  <a:pt x="134" y="78"/>
                </a:lnTo>
                <a:lnTo>
                  <a:pt x="269" y="0"/>
                </a:lnTo>
                <a:close/>
                <a:moveTo>
                  <a:pt x="269" y="53"/>
                </a:moveTo>
                <a:lnTo>
                  <a:pt x="380" y="117"/>
                </a:lnTo>
                <a:lnTo>
                  <a:pt x="492" y="182"/>
                </a:lnTo>
                <a:lnTo>
                  <a:pt x="492" y="311"/>
                </a:lnTo>
                <a:lnTo>
                  <a:pt x="492" y="441"/>
                </a:lnTo>
                <a:lnTo>
                  <a:pt x="380" y="505"/>
                </a:lnTo>
                <a:lnTo>
                  <a:pt x="269" y="570"/>
                </a:lnTo>
                <a:lnTo>
                  <a:pt x="157" y="505"/>
                </a:lnTo>
                <a:lnTo>
                  <a:pt x="46" y="441"/>
                </a:lnTo>
                <a:lnTo>
                  <a:pt x="46" y="311"/>
                </a:lnTo>
                <a:lnTo>
                  <a:pt x="46" y="182"/>
                </a:lnTo>
                <a:lnTo>
                  <a:pt x="157" y="117"/>
                </a:lnTo>
                <a:lnTo>
                  <a:pt x="269" y="53"/>
                </a:lnTo>
                <a:close/>
                <a:moveTo>
                  <a:pt x="215" y="455"/>
                </a:moveTo>
                <a:lnTo>
                  <a:pt x="367" y="455"/>
                </a:lnTo>
                <a:cubicBezTo>
                  <a:pt x="371" y="455"/>
                  <a:pt x="375" y="458"/>
                  <a:pt x="375" y="463"/>
                </a:cubicBezTo>
                <a:cubicBezTo>
                  <a:pt x="375" y="467"/>
                  <a:pt x="371" y="471"/>
                  <a:pt x="367" y="471"/>
                </a:cubicBezTo>
                <a:lnTo>
                  <a:pt x="215" y="471"/>
                </a:lnTo>
                <a:cubicBezTo>
                  <a:pt x="211" y="471"/>
                  <a:pt x="207" y="467"/>
                  <a:pt x="207" y="463"/>
                </a:cubicBezTo>
                <a:cubicBezTo>
                  <a:pt x="207" y="458"/>
                  <a:pt x="211" y="455"/>
                  <a:pt x="215" y="455"/>
                </a:cubicBezTo>
                <a:close/>
                <a:moveTo>
                  <a:pt x="218" y="380"/>
                </a:moveTo>
                <a:lnTo>
                  <a:pt x="302" y="242"/>
                </a:lnTo>
                <a:lnTo>
                  <a:pt x="331" y="260"/>
                </a:lnTo>
                <a:lnTo>
                  <a:pt x="248" y="398"/>
                </a:lnTo>
                <a:lnTo>
                  <a:pt x="218" y="380"/>
                </a:lnTo>
                <a:close/>
                <a:moveTo>
                  <a:pt x="159" y="344"/>
                </a:moveTo>
                <a:lnTo>
                  <a:pt x="243" y="207"/>
                </a:lnTo>
                <a:lnTo>
                  <a:pt x="272" y="224"/>
                </a:lnTo>
                <a:lnTo>
                  <a:pt x="189" y="362"/>
                </a:lnTo>
                <a:lnTo>
                  <a:pt x="159" y="344"/>
                </a:lnTo>
                <a:close/>
                <a:moveTo>
                  <a:pt x="146" y="456"/>
                </a:moveTo>
                <a:lnTo>
                  <a:pt x="154" y="387"/>
                </a:lnTo>
                <a:lnTo>
                  <a:pt x="211" y="422"/>
                </a:lnTo>
                <a:lnTo>
                  <a:pt x="155" y="461"/>
                </a:lnTo>
                <a:cubicBezTo>
                  <a:pt x="149" y="465"/>
                  <a:pt x="145" y="463"/>
                  <a:pt x="146" y="456"/>
                </a:cubicBezTo>
                <a:close/>
                <a:moveTo>
                  <a:pt x="266" y="168"/>
                </a:moveTo>
                <a:lnTo>
                  <a:pt x="253" y="188"/>
                </a:lnTo>
                <a:lnTo>
                  <a:pt x="342" y="242"/>
                </a:lnTo>
                <a:lnTo>
                  <a:pt x="354" y="222"/>
                </a:lnTo>
                <a:lnTo>
                  <a:pt x="266" y="168"/>
                </a:lnTo>
                <a:close/>
                <a:moveTo>
                  <a:pt x="285" y="138"/>
                </a:moveTo>
                <a:cubicBezTo>
                  <a:pt x="290" y="129"/>
                  <a:pt x="302" y="126"/>
                  <a:pt x="311" y="131"/>
                </a:cubicBezTo>
                <a:lnTo>
                  <a:pt x="366" y="165"/>
                </a:lnTo>
                <a:cubicBezTo>
                  <a:pt x="375" y="170"/>
                  <a:pt x="378" y="182"/>
                  <a:pt x="373" y="191"/>
                </a:cubicBezTo>
                <a:lnTo>
                  <a:pt x="365" y="204"/>
                </a:lnTo>
                <a:lnTo>
                  <a:pt x="277" y="150"/>
                </a:lnTo>
                <a:lnTo>
                  <a:pt x="285" y="138"/>
                </a:lnTo>
                <a:close/>
              </a:path>
            </a:pathLst>
          </a:custGeom>
          <a:solidFill>
            <a:srgbClr val="244C89"/>
          </a:solidFill>
          <a:ln>
            <a:noFill/>
          </a:ln>
        </p:spPr>
        <p:txBody>
          <a:bodyPr vert="horz" wrap="square" lIns="91392" tIns="45696" rIns="91392" bIns="45696" numCol="1" anchor="t" anchorCtr="0" compatLnSpc="1"/>
          <a:lstStyle/>
          <a:p>
            <a:endParaRPr lang="zh-CN" altLang="en-US" sz="1799">
              <a:solidFill>
                <a:schemeClr val="bg1"/>
              </a:solidFill>
            </a:endParaRPr>
          </a:p>
        </p:txBody>
      </p:sp>
      <p:sp>
        <p:nvSpPr>
          <p:cNvPr id="6" name="PA_文本框 1">
            <a:extLst>
              <a:ext uri="{FF2B5EF4-FFF2-40B4-BE49-F238E27FC236}">
                <a16:creationId xmlns:a16="http://schemas.microsoft.com/office/drawing/2014/main" id="{BA0F9515-D5AE-4BED-A481-29A81D6010FD}"/>
              </a:ext>
            </a:extLst>
          </p:cNvPr>
          <p:cNvSpPr txBox="1"/>
          <p:nvPr userDrawn="1">
            <p:custDataLst>
              <p:tags r:id="rId1"/>
            </p:custDataLst>
          </p:nvPr>
        </p:nvSpPr>
        <p:spPr>
          <a:xfrm>
            <a:off x="1508454" y="1130748"/>
            <a:ext cx="1982056" cy="314766"/>
          </a:xfrm>
          <a:prstGeom prst="rect">
            <a:avLst/>
          </a:prstGeom>
          <a:noFill/>
        </p:spPr>
        <p:txBody>
          <a:bodyPr wrap="square" lIns="0" tIns="0" rIns="0" rtlCol="0">
            <a:spAutoFit/>
          </a:bodyPr>
          <a:lstStyle/>
          <a:p>
            <a:pPr>
              <a:lnSpc>
                <a:spcPts val="2300"/>
              </a:lnSpc>
            </a:pPr>
            <a:r>
              <a:rPr lang="en-US" altLang="zh-CN" sz="1400" dirty="0">
                <a:solidFill>
                  <a:srgbClr val="313D51"/>
                </a:solidFill>
                <a:cs typeface="+mn-ea"/>
                <a:sym typeface="+mn-lt"/>
              </a:rPr>
              <a:t>GRADUATION DEFENSE</a:t>
            </a:r>
          </a:p>
        </p:txBody>
      </p:sp>
    </p:spTree>
    <p:extLst>
      <p:ext uri="{BB962C8B-B14F-4D97-AF65-F5344CB8AC3E}">
        <p14:creationId xmlns:p14="http://schemas.microsoft.com/office/powerpoint/2010/main" val="1304750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8979F-A939-40BC-AC87-43FA5B1B05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D867750-FE98-481A-B24D-CF445ADDEC9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E1EA48-3CAC-4C8F-A006-EB97FDA10C60}"/>
              </a:ext>
            </a:extLst>
          </p:cNvPr>
          <p:cNvSpPr>
            <a:spLocks noGrp="1"/>
          </p:cNvSpPr>
          <p:nvPr>
            <p:ph type="dt" sz="half" idx="10"/>
          </p:nvPr>
        </p:nvSpPr>
        <p:spPr/>
        <p:txBody>
          <a:bodyPr/>
          <a:lstStyle/>
          <a:p>
            <a:fld id="{CC5DE547-D5E2-4008-A0FE-2801F20A0E6C}" type="datetimeFigureOut">
              <a:rPr lang="zh-CN" altLang="en-US" smtClean="0"/>
              <a:t>2024/3/4</a:t>
            </a:fld>
            <a:endParaRPr lang="zh-CN" altLang="en-US"/>
          </a:p>
        </p:txBody>
      </p:sp>
      <p:sp>
        <p:nvSpPr>
          <p:cNvPr id="5" name="页脚占位符 4">
            <a:extLst>
              <a:ext uri="{FF2B5EF4-FFF2-40B4-BE49-F238E27FC236}">
                <a16:creationId xmlns:a16="http://schemas.microsoft.com/office/drawing/2014/main" id="{D904EFD2-6CA7-454D-B801-389E48859C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2903AD-A794-4AF9-8ED4-012CD47BF8E1}"/>
              </a:ext>
            </a:extLst>
          </p:cNvPr>
          <p:cNvSpPr>
            <a:spLocks noGrp="1"/>
          </p:cNvSpPr>
          <p:nvPr>
            <p:ph type="sldNum" sz="quarter" idx="12"/>
          </p:nvPr>
        </p:nvSpPr>
        <p:spPr/>
        <p:txBody>
          <a:body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839287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2E619-17D3-44F8-B657-9A6F9BCF807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E191EF6-9279-4AE7-9851-FA72BBF6C1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F483A1-D704-41AE-B90A-8096383A3FE9}"/>
              </a:ext>
            </a:extLst>
          </p:cNvPr>
          <p:cNvSpPr>
            <a:spLocks noGrp="1"/>
          </p:cNvSpPr>
          <p:nvPr>
            <p:ph type="dt" sz="half" idx="10"/>
          </p:nvPr>
        </p:nvSpPr>
        <p:spPr/>
        <p:txBody>
          <a:bodyPr/>
          <a:lstStyle/>
          <a:p>
            <a:fld id="{CC5DE547-D5E2-4008-A0FE-2801F20A0E6C}" type="datetimeFigureOut">
              <a:rPr lang="zh-CN" altLang="en-US" smtClean="0"/>
              <a:t>2024/3/4</a:t>
            </a:fld>
            <a:endParaRPr lang="zh-CN" altLang="en-US"/>
          </a:p>
        </p:txBody>
      </p:sp>
      <p:sp>
        <p:nvSpPr>
          <p:cNvPr id="5" name="页脚占位符 4">
            <a:extLst>
              <a:ext uri="{FF2B5EF4-FFF2-40B4-BE49-F238E27FC236}">
                <a16:creationId xmlns:a16="http://schemas.microsoft.com/office/drawing/2014/main" id="{3FB3DD4F-6002-4CF3-A96B-0B1F229618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4A3D97-4FD1-4005-8389-82C7F60BE785}"/>
              </a:ext>
            </a:extLst>
          </p:cNvPr>
          <p:cNvSpPr>
            <a:spLocks noGrp="1"/>
          </p:cNvSpPr>
          <p:nvPr>
            <p:ph type="sldNum" sz="quarter" idx="12"/>
          </p:nvPr>
        </p:nvSpPr>
        <p:spPr/>
        <p:txBody>
          <a:body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2656917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352F5-EAD5-4895-AAC0-EB4FDE84C6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A43D836-CA7F-462E-AAF6-F0A35EFDD38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4F021E8-F61F-4CCB-9DD8-B16F4EDF747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74489A2-C4CB-42CF-825E-15540AF1C3CF}"/>
              </a:ext>
            </a:extLst>
          </p:cNvPr>
          <p:cNvSpPr>
            <a:spLocks noGrp="1"/>
          </p:cNvSpPr>
          <p:nvPr>
            <p:ph type="dt" sz="half" idx="10"/>
          </p:nvPr>
        </p:nvSpPr>
        <p:spPr/>
        <p:txBody>
          <a:bodyPr/>
          <a:lstStyle/>
          <a:p>
            <a:fld id="{CC5DE547-D5E2-4008-A0FE-2801F20A0E6C}" type="datetimeFigureOut">
              <a:rPr lang="zh-CN" altLang="en-US" smtClean="0"/>
              <a:t>2024/3/4</a:t>
            </a:fld>
            <a:endParaRPr lang="zh-CN" altLang="en-US"/>
          </a:p>
        </p:txBody>
      </p:sp>
      <p:sp>
        <p:nvSpPr>
          <p:cNvPr id="6" name="页脚占位符 5">
            <a:extLst>
              <a:ext uri="{FF2B5EF4-FFF2-40B4-BE49-F238E27FC236}">
                <a16:creationId xmlns:a16="http://schemas.microsoft.com/office/drawing/2014/main" id="{4D9231EF-2438-4E1F-BF9F-333CE5F960B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6087B63-2B0A-46C8-B472-9CD31910EFD8}"/>
              </a:ext>
            </a:extLst>
          </p:cNvPr>
          <p:cNvSpPr>
            <a:spLocks noGrp="1"/>
          </p:cNvSpPr>
          <p:nvPr>
            <p:ph type="sldNum" sz="quarter" idx="12"/>
          </p:nvPr>
        </p:nvSpPr>
        <p:spPr/>
        <p:txBody>
          <a:body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4127383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32E0A3-7300-4BAC-AB7F-8519B0AAF32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6239BB-5C27-4A37-94B4-964AFBD155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0429E-6726-453B-A390-EAD990D4EF4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BB5447-D622-4D5A-B3E4-2F2BBDA86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A1099FF-997B-4B3D-AA31-1FA734D1299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5902D8E-4C75-4C9D-9DE0-50A937210662}"/>
              </a:ext>
            </a:extLst>
          </p:cNvPr>
          <p:cNvSpPr>
            <a:spLocks noGrp="1"/>
          </p:cNvSpPr>
          <p:nvPr>
            <p:ph type="dt" sz="half" idx="10"/>
          </p:nvPr>
        </p:nvSpPr>
        <p:spPr/>
        <p:txBody>
          <a:bodyPr/>
          <a:lstStyle/>
          <a:p>
            <a:fld id="{CC5DE547-D5E2-4008-A0FE-2801F20A0E6C}" type="datetimeFigureOut">
              <a:rPr lang="zh-CN" altLang="en-US" smtClean="0"/>
              <a:t>2024/3/4</a:t>
            </a:fld>
            <a:endParaRPr lang="zh-CN" altLang="en-US"/>
          </a:p>
        </p:txBody>
      </p:sp>
      <p:sp>
        <p:nvSpPr>
          <p:cNvPr id="8" name="页脚占位符 7">
            <a:extLst>
              <a:ext uri="{FF2B5EF4-FFF2-40B4-BE49-F238E27FC236}">
                <a16:creationId xmlns:a16="http://schemas.microsoft.com/office/drawing/2014/main" id="{BEA75238-48E5-4E96-A9D8-EBA20222426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BED23B8-FFED-4F1B-B1D0-624F71EB6F5C}"/>
              </a:ext>
            </a:extLst>
          </p:cNvPr>
          <p:cNvSpPr>
            <a:spLocks noGrp="1"/>
          </p:cNvSpPr>
          <p:nvPr>
            <p:ph type="sldNum" sz="quarter" idx="12"/>
          </p:nvPr>
        </p:nvSpPr>
        <p:spPr/>
        <p:txBody>
          <a:body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3277614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83D58-ED79-46DC-8E83-1DF39718665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50A0CE-766B-4919-B9C8-2BACCEA5263C}"/>
              </a:ext>
            </a:extLst>
          </p:cNvPr>
          <p:cNvSpPr>
            <a:spLocks noGrp="1"/>
          </p:cNvSpPr>
          <p:nvPr>
            <p:ph type="dt" sz="half" idx="10"/>
          </p:nvPr>
        </p:nvSpPr>
        <p:spPr/>
        <p:txBody>
          <a:bodyPr/>
          <a:lstStyle/>
          <a:p>
            <a:fld id="{CC5DE547-D5E2-4008-A0FE-2801F20A0E6C}" type="datetimeFigureOut">
              <a:rPr lang="zh-CN" altLang="en-US" smtClean="0"/>
              <a:t>2024/3/4</a:t>
            </a:fld>
            <a:endParaRPr lang="zh-CN" altLang="en-US"/>
          </a:p>
        </p:txBody>
      </p:sp>
      <p:sp>
        <p:nvSpPr>
          <p:cNvPr id="4" name="页脚占位符 3">
            <a:extLst>
              <a:ext uri="{FF2B5EF4-FFF2-40B4-BE49-F238E27FC236}">
                <a16:creationId xmlns:a16="http://schemas.microsoft.com/office/drawing/2014/main" id="{6CE2F731-A262-484C-A5A0-FFFD750A363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D3EB3BE-4FE8-456B-805F-2B3D91BB6BEC}"/>
              </a:ext>
            </a:extLst>
          </p:cNvPr>
          <p:cNvSpPr>
            <a:spLocks noGrp="1"/>
          </p:cNvSpPr>
          <p:nvPr>
            <p:ph type="sldNum" sz="quarter" idx="12"/>
          </p:nvPr>
        </p:nvSpPr>
        <p:spPr/>
        <p:txBody>
          <a:body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2662113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7469BE1-61DC-41E2-987D-C524D2DCF365}"/>
              </a:ext>
            </a:extLst>
          </p:cNvPr>
          <p:cNvSpPr>
            <a:spLocks noGrp="1"/>
          </p:cNvSpPr>
          <p:nvPr>
            <p:ph type="dt" sz="half" idx="10"/>
          </p:nvPr>
        </p:nvSpPr>
        <p:spPr/>
        <p:txBody>
          <a:bodyPr/>
          <a:lstStyle/>
          <a:p>
            <a:fld id="{CC5DE547-D5E2-4008-A0FE-2801F20A0E6C}" type="datetimeFigureOut">
              <a:rPr lang="zh-CN" altLang="en-US" smtClean="0"/>
              <a:t>2024/3/4</a:t>
            </a:fld>
            <a:endParaRPr lang="zh-CN" altLang="en-US"/>
          </a:p>
        </p:txBody>
      </p:sp>
      <p:sp>
        <p:nvSpPr>
          <p:cNvPr id="3" name="页脚占位符 2">
            <a:extLst>
              <a:ext uri="{FF2B5EF4-FFF2-40B4-BE49-F238E27FC236}">
                <a16:creationId xmlns:a16="http://schemas.microsoft.com/office/drawing/2014/main" id="{9B262C37-6CD3-451B-9A5A-2D17D96B6EE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A00674A-724A-49B6-B2BB-CEF640DFD0D7}"/>
              </a:ext>
            </a:extLst>
          </p:cNvPr>
          <p:cNvSpPr>
            <a:spLocks noGrp="1"/>
          </p:cNvSpPr>
          <p:nvPr>
            <p:ph type="sldNum" sz="quarter" idx="12"/>
          </p:nvPr>
        </p:nvSpPr>
        <p:spPr/>
        <p:txBody>
          <a:body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3679047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41991-AE84-4D72-9C5E-79F5A8C9A47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F628F70-ED4D-4E85-A184-CA0B7F0C9E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B4EE0D6-E190-4439-998E-8B469F0F6A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901178-4C53-45D7-9220-F036650331ED}"/>
              </a:ext>
            </a:extLst>
          </p:cNvPr>
          <p:cNvSpPr>
            <a:spLocks noGrp="1"/>
          </p:cNvSpPr>
          <p:nvPr>
            <p:ph type="dt" sz="half" idx="10"/>
          </p:nvPr>
        </p:nvSpPr>
        <p:spPr/>
        <p:txBody>
          <a:bodyPr/>
          <a:lstStyle/>
          <a:p>
            <a:fld id="{CC5DE547-D5E2-4008-A0FE-2801F20A0E6C}" type="datetimeFigureOut">
              <a:rPr lang="zh-CN" altLang="en-US" smtClean="0"/>
              <a:t>2024/3/4</a:t>
            </a:fld>
            <a:endParaRPr lang="zh-CN" altLang="en-US"/>
          </a:p>
        </p:txBody>
      </p:sp>
      <p:sp>
        <p:nvSpPr>
          <p:cNvPr id="6" name="页脚占位符 5">
            <a:extLst>
              <a:ext uri="{FF2B5EF4-FFF2-40B4-BE49-F238E27FC236}">
                <a16:creationId xmlns:a16="http://schemas.microsoft.com/office/drawing/2014/main" id="{125C1DFC-0F83-45C3-A381-D8A8BD21991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CB48E76-0973-4552-A606-4DE7FA972322}"/>
              </a:ext>
            </a:extLst>
          </p:cNvPr>
          <p:cNvSpPr>
            <a:spLocks noGrp="1"/>
          </p:cNvSpPr>
          <p:nvPr>
            <p:ph type="sldNum" sz="quarter" idx="12"/>
          </p:nvPr>
        </p:nvSpPr>
        <p:spPr/>
        <p:txBody>
          <a:body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660112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CB988-97EF-4DE0-B5A3-F0D89D539AE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F5E4156-5337-457D-ABA8-15CB1E5B7E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1199166-5DB0-438E-AFE2-236340B674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D7AB99-7540-4219-987B-3A985B922B19}"/>
              </a:ext>
            </a:extLst>
          </p:cNvPr>
          <p:cNvSpPr>
            <a:spLocks noGrp="1"/>
          </p:cNvSpPr>
          <p:nvPr>
            <p:ph type="dt" sz="half" idx="10"/>
          </p:nvPr>
        </p:nvSpPr>
        <p:spPr/>
        <p:txBody>
          <a:bodyPr/>
          <a:lstStyle/>
          <a:p>
            <a:fld id="{CC5DE547-D5E2-4008-A0FE-2801F20A0E6C}" type="datetimeFigureOut">
              <a:rPr lang="zh-CN" altLang="en-US" smtClean="0"/>
              <a:t>2024/3/4</a:t>
            </a:fld>
            <a:endParaRPr lang="zh-CN" altLang="en-US"/>
          </a:p>
        </p:txBody>
      </p:sp>
      <p:sp>
        <p:nvSpPr>
          <p:cNvPr id="6" name="页脚占位符 5">
            <a:extLst>
              <a:ext uri="{FF2B5EF4-FFF2-40B4-BE49-F238E27FC236}">
                <a16:creationId xmlns:a16="http://schemas.microsoft.com/office/drawing/2014/main" id="{F7C52D94-D44F-4751-AE3D-BD5F3650827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A3B03EC-9101-4136-8020-DB0C120FFFAC}"/>
              </a:ext>
            </a:extLst>
          </p:cNvPr>
          <p:cNvSpPr>
            <a:spLocks noGrp="1"/>
          </p:cNvSpPr>
          <p:nvPr>
            <p:ph type="sldNum" sz="quarter" idx="12"/>
          </p:nvPr>
        </p:nvSpPr>
        <p:spPr/>
        <p:txBody>
          <a:body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2878317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CF83D7A-0B71-4E24-B7D2-28C994F5B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7B06D04-1BFC-4C8F-BEB1-64977184FC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703B857-BFAA-466E-BF6C-1B892CD2A1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5DE547-D5E2-4008-A0FE-2801F20A0E6C}" type="datetimeFigureOut">
              <a:rPr lang="zh-CN" altLang="en-US" smtClean="0"/>
              <a:t>2024/3/4</a:t>
            </a:fld>
            <a:endParaRPr lang="zh-CN" altLang="en-US"/>
          </a:p>
        </p:txBody>
      </p:sp>
      <p:sp>
        <p:nvSpPr>
          <p:cNvPr id="5" name="页脚占位符 4">
            <a:extLst>
              <a:ext uri="{FF2B5EF4-FFF2-40B4-BE49-F238E27FC236}">
                <a16:creationId xmlns:a16="http://schemas.microsoft.com/office/drawing/2014/main" id="{AC05B8CB-7F65-459E-8602-09831408BF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077C335-A812-4971-B6F7-CAB8A2829D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21104F-21AD-406E-B797-4E60094648F5}" type="slidenum">
              <a:rPr lang="zh-CN" altLang="en-US" smtClean="0"/>
              <a:t>‹#›</a:t>
            </a:fld>
            <a:endParaRPr lang="zh-CN" altLang="en-US"/>
          </a:p>
        </p:txBody>
      </p:sp>
    </p:spTree>
    <p:extLst>
      <p:ext uri="{BB962C8B-B14F-4D97-AF65-F5344CB8AC3E}">
        <p14:creationId xmlns:p14="http://schemas.microsoft.com/office/powerpoint/2010/main" val="415485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www.oslash.com/blog/history-evolution-of-web-search"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HD_xreaLKb4?t=367" TargetMode="External"/><Relationship Id="rId7" Type="http://schemas.openxmlformats.org/officeDocument/2006/relationships/image" Target="../media/image20.sv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hyperlink" Target="https://openai.com/blog/new-and-improved-embedding-model" TargetMode="Externa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youtu.be/HD_xreaLKb4?t=367"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blog.research.google/2022/05/image-text-pre-training-with.html"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hyperlink" Target="https://arxiv.org/pdf/2205.01917.pdf" TargetMode="Externa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hyperlink" Target="https://ai-demos.dev/"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aws.amazon.com/cn/blogs/china/practice-of-knowledge-question-answering-application-based-on-llm-knowledge-base-construction-part-1/"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aws.amazon.com/cn/blogs/china/practice-of-knowledge-question-answering-application-based-on-llm-knowledge-base-construction-part-1/"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cloud.google.com/vertex-ai/docs/start/introduction-unified-platform?hl=en"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hyperlink" Target="https://colab.research.google.com/github/GoogleCloudPlatform/vertex-ai-samples/blob/main/notebooks/official/matching_engine/sdk_matching_engine_create_multimodal_embeddings.ipynb#scrollTo=JAPoU8Sm5E6e" TargetMode="External"/><Relationship Id="rId4" Type="http://schemas.openxmlformats.org/officeDocument/2006/relationships/hyperlink" Target="https://atlas.nomic.ai/map/vertexAI-mercar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2181"/>
          </a:xfrm>
          <a:prstGeom prst="rect">
            <a:avLst/>
          </a:prstGeom>
        </p:spPr>
      </p:pic>
      <p:sp>
        <p:nvSpPr>
          <p:cNvPr id="3" name="矩形 2"/>
          <p:cNvSpPr/>
          <p:nvPr/>
        </p:nvSpPr>
        <p:spPr>
          <a:xfrm>
            <a:off x="2130015" y="1460045"/>
            <a:ext cx="7871010" cy="393208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cs typeface="+mn-ea"/>
              <a:sym typeface="+mn-lt"/>
            </a:endParaRPr>
          </a:p>
        </p:txBody>
      </p:sp>
      <p:sp>
        <p:nvSpPr>
          <p:cNvPr id="4" name="矩形 3"/>
          <p:cNvSpPr/>
          <p:nvPr/>
        </p:nvSpPr>
        <p:spPr>
          <a:xfrm>
            <a:off x="2429435" y="1711367"/>
            <a:ext cx="7333130" cy="3441085"/>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5" name="文本框 4"/>
          <p:cNvSpPr txBox="1"/>
          <p:nvPr/>
        </p:nvSpPr>
        <p:spPr>
          <a:xfrm>
            <a:off x="2505150" y="2844225"/>
            <a:ext cx="7333130" cy="58477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a:ea typeface="微软雅黑"/>
                <a:cs typeface="+mn-ea"/>
                <a:sym typeface="+mn-lt"/>
              </a:rPr>
              <a:t>Algorithm in Search Engine</a:t>
            </a:r>
            <a:endParaRPr kumimoji="0" lang="zh-CN" altLang="en-US" sz="3200" b="1"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20" name="任意多边形: 形状 19">
            <a:extLst>
              <a:ext uri="{FF2B5EF4-FFF2-40B4-BE49-F238E27FC236}">
                <a16:creationId xmlns:a16="http://schemas.microsoft.com/office/drawing/2014/main" id="{C05DF265-8076-4501-B296-996F5164AEB8}"/>
              </a:ext>
            </a:extLst>
          </p:cNvPr>
          <p:cNvSpPr/>
          <p:nvPr/>
        </p:nvSpPr>
        <p:spPr>
          <a:xfrm>
            <a:off x="6065520" y="1513840"/>
            <a:ext cx="702637" cy="762000"/>
          </a:xfrm>
          <a:custGeom>
            <a:avLst/>
            <a:gdLst>
              <a:gd name="connsiteX0" fmla="*/ 0 w 702637"/>
              <a:gd name="connsiteY0" fmla="*/ 762000 h 762000"/>
              <a:gd name="connsiteX1" fmla="*/ 182880 w 702637"/>
              <a:gd name="connsiteY1" fmla="*/ 751840 h 762000"/>
              <a:gd name="connsiteX2" fmla="*/ 213360 w 702637"/>
              <a:gd name="connsiteY2" fmla="*/ 721360 h 762000"/>
              <a:gd name="connsiteX3" fmla="*/ 254000 w 702637"/>
              <a:gd name="connsiteY3" fmla="*/ 701040 h 762000"/>
              <a:gd name="connsiteX4" fmla="*/ 304800 w 702637"/>
              <a:gd name="connsiteY4" fmla="*/ 680720 h 762000"/>
              <a:gd name="connsiteX5" fmla="*/ 396240 w 702637"/>
              <a:gd name="connsiteY5" fmla="*/ 650240 h 762000"/>
              <a:gd name="connsiteX6" fmla="*/ 436880 w 702637"/>
              <a:gd name="connsiteY6" fmla="*/ 619760 h 762000"/>
              <a:gd name="connsiteX7" fmla="*/ 457200 w 702637"/>
              <a:gd name="connsiteY7" fmla="*/ 579120 h 762000"/>
              <a:gd name="connsiteX8" fmla="*/ 508000 w 702637"/>
              <a:gd name="connsiteY8" fmla="*/ 508000 h 762000"/>
              <a:gd name="connsiteX9" fmla="*/ 528320 w 702637"/>
              <a:gd name="connsiteY9" fmla="*/ 467360 h 762000"/>
              <a:gd name="connsiteX10" fmla="*/ 589280 w 702637"/>
              <a:gd name="connsiteY10" fmla="*/ 396240 h 762000"/>
              <a:gd name="connsiteX11" fmla="*/ 619760 w 702637"/>
              <a:gd name="connsiteY11" fmla="*/ 345440 h 762000"/>
              <a:gd name="connsiteX12" fmla="*/ 640080 w 702637"/>
              <a:gd name="connsiteY12" fmla="*/ 314960 h 762000"/>
              <a:gd name="connsiteX13" fmla="*/ 650240 w 702637"/>
              <a:gd name="connsiteY13" fmla="*/ 284480 h 762000"/>
              <a:gd name="connsiteX14" fmla="*/ 680720 w 702637"/>
              <a:gd name="connsiteY14" fmla="*/ 132080 h 762000"/>
              <a:gd name="connsiteX15" fmla="*/ 701040 w 702637"/>
              <a:gd name="connsiteY15"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2637" h="762000">
                <a:moveTo>
                  <a:pt x="0" y="762000"/>
                </a:moveTo>
                <a:cubicBezTo>
                  <a:pt x="60960" y="758613"/>
                  <a:pt x="122904" y="763264"/>
                  <a:pt x="182880" y="751840"/>
                </a:cubicBezTo>
                <a:cubicBezTo>
                  <a:pt x="196995" y="749151"/>
                  <a:pt x="201668" y="729711"/>
                  <a:pt x="213360" y="721360"/>
                </a:cubicBezTo>
                <a:cubicBezTo>
                  <a:pt x="225685" y="712557"/>
                  <a:pt x="240160" y="707191"/>
                  <a:pt x="254000" y="701040"/>
                </a:cubicBezTo>
                <a:cubicBezTo>
                  <a:pt x="270666" y="693633"/>
                  <a:pt x="287625" y="686854"/>
                  <a:pt x="304800" y="680720"/>
                </a:cubicBezTo>
                <a:cubicBezTo>
                  <a:pt x="335057" y="669914"/>
                  <a:pt x="396240" y="650240"/>
                  <a:pt x="396240" y="650240"/>
                </a:cubicBezTo>
                <a:cubicBezTo>
                  <a:pt x="409787" y="640080"/>
                  <a:pt x="425860" y="632617"/>
                  <a:pt x="436880" y="619760"/>
                </a:cubicBezTo>
                <a:cubicBezTo>
                  <a:pt x="446737" y="608261"/>
                  <a:pt x="449173" y="591963"/>
                  <a:pt x="457200" y="579120"/>
                </a:cubicBezTo>
                <a:cubicBezTo>
                  <a:pt x="493544" y="520970"/>
                  <a:pt x="479342" y="558152"/>
                  <a:pt x="508000" y="508000"/>
                </a:cubicBezTo>
                <a:cubicBezTo>
                  <a:pt x="515514" y="494850"/>
                  <a:pt x="520293" y="480203"/>
                  <a:pt x="528320" y="467360"/>
                </a:cubicBezTo>
                <a:cubicBezTo>
                  <a:pt x="590860" y="367296"/>
                  <a:pt x="526938" y="479363"/>
                  <a:pt x="589280" y="396240"/>
                </a:cubicBezTo>
                <a:cubicBezTo>
                  <a:pt x="601128" y="380442"/>
                  <a:pt x="609294" y="362186"/>
                  <a:pt x="619760" y="345440"/>
                </a:cubicBezTo>
                <a:cubicBezTo>
                  <a:pt x="626232" y="335085"/>
                  <a:pt x="634619" y="325882"/>
                  <a:pt x="640080" y="314960"/>
                </a:cubicBezTo>
                <a:cubicBezTo>
                  <a:pt x="644869" y="305381"/>
                  <a:pt x="647917" y="294935"/>
                  <a:pt x="650240" y="284480"/>
                </a:cubicBezTo>
                <a:cubicBezTo>
                  <a:pt x="661478" y="233908"/>
                  <a:pt x="661480" y="180181"/>
                  <a:pt x="680720" y="132080"/>
                </a:cubicBezTo>
                <a:cubicBezTo>
                  <a:pt x="711102" y="56124"/>
                  <a:pt x="701040" y="99518"/>
                  <a:pt x="701040" y="0"/>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D0ADEDE5-3A19-47EE-A623-D8426B1F34E8}"/>
              </a:ext>
            </a:extLst>
          </p:cNvPr>
          <p:cNvSpPr txBox="1"/>
          <p:nvPr/>
        </p:nvSpPr>
        <p:spPr>
          <a:xfrm>
            <a:off x="6319935" y="4348963"/>
            <a:ext cx="3330434" cy="646331"/>
          </a:xfrm>
          <a:prstGeom prst="rect">
            <a:avLst/>
          </a:prstGeom>
          <a:noFill/>
        </p:spPr>
        <p:txBody>
          <a:bodyPr wrap="square" rtlCol="0">
            <a:spAutoFit/>
          </a:bodyPr>
          <a:lstStyle/>
          <a:p>
            <a:pPr algn="r"/>
            <a:r>
              <a:rPr lang="en-US" altLang="zh-CN" dirty="0">
                <a:solidFill>
                  <a:prstClr val="white"/>
                </a:solidFill>
                <a:latin typeface="微软雅黑"/>
                <a:ea typeface="微软雅黑"/>
                <a:cs typeface="+mn-ea"/>
                <a:sym typeface="+mn-lt"/>
              </a:rPr>
              <a:t>Rao, Vicky Yue / Digital</a:t>
            </a:r>
            <a:endParaRPr lang="zh-CN" altLang="en-US" dirty="0">
              <a:solidFill>
                <a:prstClr val="white"/>
              </a:solidFill>
              <a:latin typeface="微软雅黑"/>
              <a:ea typeface="微软雅黑"/>
              <a:cs typeface="+mn-ea"/>
              <a:sym typeface="+mn-lt"/>
            </a:endParaRPr>
          </a:p>
          <a:p>
            <a:pPr algn="r"/>
            <a:r>
              <a:rPr lang="en-US" altLang="zh-CN" dirty="0">
                <a:solidFill>
                  <a:prstClr val="white"/>
                </a:solidFill>
                <a:latin typeface="微软雅黑"/>
                <a:ea typeface="微软雅黑"/>
                <a:cs typeface="+mn-ea"/>
              </a:rPr>
              <a:t>2024/1/31</a:t>
            </a:r>
            <a:endParaRPr lang="zh-CN" altLang="en-US" dirty="0">
              <a:solidFill>
                <a:prstClr val="white"/>
              </a:solidFill>
              <a:latin typeface="微软雅黑"/>
              <a:ea typeface="微软雅黑"/>
              <a:cs typeface="+mn-ea"/>
            </a:endParaRPr>
          </a:p>
        </p:txBody>
      </p:sp>
    </p:spTree>
    <p:extLst>
      <p:ext uri="{BB962C8B-B14F-4D97-AF65-F5344CB8AC3E}">
        <p14:creationId xmlns:p14="http://schemas.microsoft.com/office/powerpoint/2010/main" val="1923141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F68B6268-465E-4E8D-BD7A-706A2D089372}"/>
              </a:ext>
            </a:extLst>
          </p:cNvPr>
          <p:cNvSpPr txBox="1"/>
          <p:nvPr/>
        </p:nvSpPr>
        <p:spPr>
          <a:xfrm>
            <a:off x="416770" y="900869"/>
            <a:ext cx="3281470" cy="470731"/>
          </a:xfrm>
          <a:prstGeom prst="rect">
            <a:avLst/>
          </a:prstGeom>
          <a:solidFill>
            <a:schemeClr val="bg1"/>
          </a:solidFill>
        </p:spPr>
        <p:txBody>
          <a:bodyPr wrap="square" rtlCol="0">
            <a:spAutoFit/>
          </a:bodyPr>
          <a:lstStyle/>
          <a:p>
            <a:endParaRPr lang="zh-CN" altLang="en-US" dirty="0"/>
          </a:p>
        </p:txBody>
      </p:sp>
      <p:sp>
        <p:nvSpPr>
          <p:cNvPr id="23" name="矩形 22">
            <a:extLst>
              <a:ext uri="{FF2B5EF4-FFF2-40B4-BE49-F238E27FC236}">
                <a16:creationId xmlns:a16="http://schemas.microsoft.com/office/drawing/2014/main" id="{E46B1D4E-B7B5-4B04-A874-3DFAC3F8F6DB}"/>
              </a:ext>
            </a:extLst>
          </p:cNvPr>
          <p:cNvSpPr/>
          <p:nvPr/>
        </p:nvSpPr>
        <p:spPr>
          <a:xfrm>
            <a:off x="416770" y="459322"/>
            <a:ext cx="565515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24" name="标题 2">
            <a:extLst>
              <a:ext uri="{FF2B5EF4-FFF2-40B4-BE49-F238E27FC236}">
                <a16:creationId xmlns:a16="http://schemas.microsoft.com/office/drawing/2014/main" id="{6E880C05-5423-499A-867C-3DF5F3A5509F}"/>
              </a:ext>
            </a:extLst>
          </p:cNvPr>
          <p:cNvSpPr txBox="1">
            <a:spLocks/>
          </p:cNvSpPr>
          <p:nvPr/>
        </p:nvSpPr>
        <p:spPr>
          <a:xfrm>
            <a:off x="416770" y="488818"/>
            <a:ext cx="565515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sz="2400" dirty="0">
                <a:solidFill>
                  <a:schemeClr val="bg1"/>
                </a:solidFill>
                <a:latin typeface="+mn-ea"/>
                <a:ea typeface="+mn-ea"/>
              </a:rPr>
              <a:t>AI Powered Search</a:t>
            </a:r>
          </a:p>
        </p:txBody>
      </p:sp>
      <p:sp>
        <p:nvSpPr>
          <p:cNvPr id="7" name="文本框 6">
            <a:extLst>
              <a:ext uri="{FF2B5EF4-FFF2-40B4-BE49-F238E27FC236}">
                <a16:creationId xmlns:a16="http://schemas.microsoft.com/office/drawing/2014/main" id="{3167AB62-1379-555B-4638-AD709B18EB87}"/>
              </a:ext>
            </a:extLst>
          </p:cNvPr>
          <p:cNvSpPr txBox="1"/>
          <p:nvPr/>
        </p:nvSpPr>
        <p:spPr>
          <a:xfrm>
            <a:off x="839755" y="1240650"/>
            <a:ext cx="10332097" cy="523220"/>
          </a:xfrm>
          <a:prstGeom prst="rect">
            <a:avLst/>
          </a:prstGeom>
          <a:noFill/>
        </p:spPr>
        <p:txBody>
          <a:bodyPr wrap="square">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Search Engine History</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graphicFrame>
        <p:nvGraphicFramePr>
          <p:cNvPr id="5" name="图示 4">
            <a:extLst>
              <a:ext uri="{FF2B5EF4-FFF2-40B4-BE49-F238E27FC236}">
                <a16:creationId xmlns:a16="http://schemas.microsoft.com/office/drawing/2014/main" id="{DED07D2E-1627-B544-C475-7B556E24672A}"/>
              </a:ext>
            </a:extLst>
          </p:cNvPr>
          <p:cNvGraphicFramePr/>
          <p:nvPr>
            <p:extLst>
              <p:ext uri="{D42A27DB-BD31-4B8C-83A1-F6EECF244321}">
                <p14:modId xmlns:p14="http://schemas.microsoft.com/office/powerpoint/2010/main" val="875386193"/>
              </p:ext>
            </p:extLst>
          </p:nvPr>
        </p:nvGraphicFramePr>
        <p:xfrm>
          <a:off x="839755" y="2568904"/>
          <a:ext cx="10670072" cy="23141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框 7">
            <a:extLst>
              <a:ext uri="{FF2B5EF4-FFF2-40B4-BE49-F238E27FC236}">
                <a16:creationId xmlns:a16="http://schemas.microsoft.com/office/drawing/2014/main" id="{9B33A46E-4BDA-54DC-9BDA-7A623D2E0F15}"/>
              </a:ext>
            </a:extLst>
          </p:cNvPr>
          <p:cNvSpPr txBox="1"/>
          <p:nvPr/>
        </p:nvSpPr>
        <p:spPr>
          <a:xfrm>
            <a:off x="5380653" y="5999850"/>
            <a:ext cx="6438122" cy="369332"/>
          </a:xfrm>
          <a:prstGeom prst="rect">
            <a:avLst/>
          </a:prstGeom>
          <a:noFill/>
        </p:spPr>
        <p:txBody>
          <a:bodyPr wrap="square">
            <a:spAutoFit/>
          </a:bodyPr>
          <a:lstStyle/>
          <a:p>
            <a:r>
              <a:rPr lang="en-US" altLang="zh-CN" dirty="0">
                <a:hlinkClick r:id="rId8"/>
              </a:rPr>
              <a:t>https://www.oslash.com/blog/history-evolution-of-web-search</a:t>
            </a:r>
            <a:endParaRPr lang="zh-CN" altLang="en-US" dirty="0"/>
          </a:p>
        </p:txBody>
      </p:sp>
    </p:spTree>
    <p:extLst>
      <p:ext uri="{BB962C8B-B14F-4D97-AF65-F5344CB8AC3E}">
        <p14:creationId xmlns:p14="http://schemas.microsoft.com/office/powerpoint/2010/main" val="2080678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F68B6268-465E-4E8D-BD7A-706A2D089372}"/>
              </a:ext>
            </a:extLst>
          </p:cNvPr>
          <p:cNvSpPr txBox="1"/>
          <p:nvPr/>
        </p:nvSpPr>
        <p:spPr>
          <a:xfrm>
            <a:off x="416770" y="900869"/>
            <a:ext cx="3281470" cy="470731"/>
          </a:xfrm>
          <a:prstGeom prst="rect">
            <a:avLst/>
          </a:prstGeom>
          <a:solidFill>
            <a:schemeClr val="bg1"/>
          </a:solidFill>
        </p:spPr>
        <p:txBody>
          <a:bodyPr wrap="square" rtlCol="0">
            <a:spAutoFit/>
          </a:bodyPr>
          <a:lstStyle/>
          <a:p>
            <a:endParaRPr lang="zh-CN" altLang="en-US" dirty="0"/>
          </a:p>
        </p:txBody>
      </p:sp>
      <p:sp>
        <p:nvSpPr>
          <p:cNvPr id="23" name="矩形 22">
            <a:extLst>
              <a:ext uri="{FF2B5EF4-FFF2-40B4-BE49-F238E27FC236}">
                <a16:creationId xmlns:a16="http://schemas.microsoft.com/office/drawing/2014/main" id="{E46B1D4E-B7B5-4B04-A874-3DFAC3F8F6DB}"/>
              </a:ext>
            </a:extLst>
          </p:cNvPr>
          <p:cNvSpPr/>
          <p:nvPr/>
        </p:nvSpPr>
        <p:spPr>
          <a:xfrm>
            <a:off x="416770" y="459322"/>
            <a:ext cx="565515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24" name="标题 2">
            <a:extLst>
              <a:ext uri="{FF2B5EF4-FFF2-40B4-BE49-F238E27FC236}">
                <a16:creationId xmlns:a16="http://schemas.microsoft.com/office/drawing/2014/main" id="{6E880C05-5423-499A-867C-3DF5F3A5509F}"/>
              </a:ext>
            </a:extLst>
          </p:cNvPr>
          <p:cNvSpPr txBox="1">
            <a:spLocks/>
          </p:cNvSpPr>
          <p:nvPr/>
        </p:nvSpPr>
        <p:spPr>
          <a:xfrm>
            <a:off x="416770" y="488818"/>
            <a:ext cx="565515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sz="2400" dirty="0">
                <a:solidFill>
                  <a:schemeClr val="bg1"/>
                </a:solidFill>
                <a:latin typeface="+mn-ea"/>
                <a:ea typeface="+mn-ea"/>
              </a:rPr>
              <a:t>AI Powered Search</a:t>
            </a:r>
          </a:p>
        </p:txBody>
      </p:sp>
      <p:graphicFrame>
        <p:nvGraphicFramePr>
          <p:cNvPr id="2" name="图示 1">
            <a:extLst>
              <a:ext uri="{FF2B5EF4-FFF2-40B4-BE49-F238E27FC236}">
                <a16:creationId xmlns:a16="http://schemas.microsoft.com/office/drawing/2014/main" id="{7E224C27-36F8-E436-0C65-3E1192D09659}"/>
              </a:ext>
            </a:extLst>
          </p:cNvPr>
          <p:cNvGraphicFramePr/>
          <p:nvPr>
            <p:extLst>
              <p:ext uri="{D42A27DB-BD31-4B8C-83A1-F6EECF244321}">
                <p14:modId xmlns:p14="http://schemas.microsoft.com/office/powerpoint/2010/main" val="2238080338"/>
              </p:ext>
            </p:extLst>
          </p:nvPr>
        </p:nvGraphicFramePr>
        <p:xfrm>
          <a:off x="-623047" y="1681088"/>
          <a:ext cx="13171428" cy="4793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文本框 6">
            <a:extLst>
              <a:ext uri="{FF2B5EF4-FFF2-40B4-BE49-F238E27FC236}">
                <a16:creationId xmlns:a16="http://schemas.microsoft.com/office/drawing/2014/main" id="{3167AB62-1379-555B-4638-AD709B18EB87}"/>
              </a:ext>
            </a:extLst>
          </p:cNvPr>
          <p:cNvSpPr txBox="1"/>
          <p:nvPr/>
        </p:nvSpPr>
        <p:spPr>
          <a:xfrm>
            <a:off x="945502" y="1331661"/>
            <a:ext cx="10332097" cy="523220"/>
          </a:xfrm>
          <a:prstGeom prst="rect">
            <a:avLst/>
          </a:prstGeom>
          <a:noFill/>
        </p:spPr>
        <p:txBody>
          <a:bodyPr wrap="square">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When we talk about AI for search, what does that mean?</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53712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24" name="文本框 23"/>
          <p:cNvSpPr txBox="1"/>
          <p:nvPr/>
        </p:nvSpPr>
        <p:spPr>
          <a:xfrm>
            <a:off x="2857350" y="2443843"/>
            <a:ext cx="1699504" cy="2215991"/>
          </a:xfrm>
          <a:prstGeom prst="rect">
            <a:avLst/>
          </a:prstGeom>
          <a:noFill/>
        </p:spPr>
        <p:txBody>
          <a:bodyPr wrap="none" rtlCol="0">
            <a:spAutoFit/>
          </a:bodyPr>
          <a:lstStyle>
            <a:defPPr>
              <a:defRPr lang="zh-CN"/>
            </a:defPPr>
            <a:lvl1pPr algn="ctr">
              <a:defRPr sz="13800">
                <a:solidFill>
                  <a:schemeClr val="bg1"/>
                </a:solidFill>
                <a:latin typeface="Agency FB" panose="020B0503020202020204" pitchFamily="34" charset="0"/>
                <a:cs typeface="+mn-ea"/>
              </a:defRPr>
            </a:lvl1pPr>
          </a:lstStyle>
          <a:p>
            <a:r>
              <a:rPr lang="en-US" altLang="zh-CN" dirty="0">
                <a:sym typeface="+mn-lt"/>
              </a:rPr>
              <a:t>03</a:t>
            </a:r>
            <a:endParaRPr lang="zh-CN" altLang="en-US" dirty="0">
              <a:sym typeface="+mn-lt"/>
            </a:endParaRPr>
          </a:p>
        </p:txBody>
      </p:sp>
      <p:sp>
        <p:nvSpPr>
          <p:cNvPr id="25" name="文本框 24"/>
          <p:cNvSpPr txBox="1"/>
          <p:nvPr/>
        </p:nvSpPr>
        <p:spPr>
          <a:xfrm>
            <a:off x="4911483" y="2716242"/>
            <a:ext cx="4721370" cy="1446550"/>
          </a:xfrm>
          <a:prstGeom prst="rect">
            <a:avLst/>
          </a:prstGeom>
          <a:noFill/>
        </p:spPr>
        <p:txBody>
          <a:bodyPr wrap="square" rtlCol="0">
            <a:spAutoFit/>
            <a:scene3d>
              <a:camera prst="orthographicFront"/>
              <a:lightRig rig="threePt" dir="t"/>
            </a:scene3d>
            <a:sp3d contourW="12700"/>
          </a:bodyPr>
          <a:lstStyle/>
          <a:p>
            <a:r>
              <a:rPr lang="en-US" altLang="zh-CN" sz="4400" b="1" dirty="0">
                <a:solidFill>
                  <a:schemeClr val="bg1"/>
                </a:solidFill>
                <a:cs typeface="+mn-ea"/>
                <a:sym typeface="+mn-lt"/>
              </a:rPr>
              <a:t>Multimodal Search</a:t>
            </a:r>
          </a:p>
        </p:txBody>
      </p:sp>
      <p:cxnSp>
        <p:nvCxnSpPr>
          <p:cNvPr id="27" name="直接连接符 26"/>
          <p:cNvCxnSpPr/>
          <p:nvPr/>
        </p:nvCxnSpPr>
        <p:spPr>
          <a:xfrm>
            <a:off x="4677705"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538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New Ways to Search</a:t>
            </a:r>
          </a:p>
        </p:txBody>
      </p:sp>
      <p:sp>
        <p:nvSpPr>
          <p:cNvPr id="4" name="文本框 3">
            <a:extLst>
              <a:ext uri="{FF2B5EF4-FFF2-40B4-BE49-F238E27FC236}">
                <a16:creationId xmlns:a16="http://schemas.microsoft.com/office/drawing/2014/main" id="{81ED1835-FE41-E2CB-9880-EAFA04D322EB}"/>
              </a:ext>
            </a:extLst>
          </p:cNvPr>
          <p:cNvSpPr txBox="1"/>
          <p:nvPr/>
        </p:nvSpPr>
        <p:spPr>
          <a:xfrm>
            <a:off x="927222" y="3040405"/>
            <a:ext cx="2939992" cy="646331"/>
          </a:xfrm>
          <a:prstGeom prst="rect">
            <a:avLst/>
          </a:prstGeom>
          <a:noFill/>
        </p:spPr>
        <p:txBody>
          <a:bodyPr wrap="square">
            <a:spAutoFit/>
          </a:bodyPr>
          <a:lstStyle/>
          <a:p>
            <a:r>
              <a:rPr lang="en-US" altLang="zh-CN" dirty="0" err="1">
                <a:latin typeface="微软雅黑" panose="020B0503020204020204" pitchFamily="34" charset="-122"/>
                <a:ea typeface="微软雅黑" panose="020B0503020204020204" pitchFamily="34" charset="-122"/>
              </a:rPr>
              <a:t>Multisearch</a:t>
            </a:r>
            <a:r>
              <a:rPr lang="en-US" altLang="zh-CN" dirty="0">
                <a:latin typeface="微软雅黑" panose="020B0503020204020204" pitchFamily="34" charset="-122"/>
                <a:ea typeface="微软雅黑" panose="020B0503020204020204" pitchFamily="34" charset="-122"/>
              </a:rPr>
              <a:t>(left)  and circle to search(right)</a:t>
            </a:r>
            <a:endParaRPr lang="zh-CN" altLang="en-US"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67851B18-2CE8-0306-25CE-50EA98871398}"/>
              </a:ext>
            </a:extLst>
          </p:cNvPr>
          <p:cNvSpPr txBox="1"/>
          <p:nvPr/>
        </p:nvSpPr>
        <p:spPr>
          <a:xfrm>
            <a:off x="383346" y="5702606"/>
            <a:ext cx="4107765" cy="646331"/>
          </a:xfrm>
          <a:prstGeom prst="rect">
            <a:avLst/>
          </a:prstGeom>
          <a:noFill/>
        </p:spPr>
        <p:txBody>
          <a:bodyPr wrap="square">
            <a:spAutoFit/>
          </a:bodyPr>
          <a:lstStyle/>
          <a:p>
            <a:r>
              <a:rPr lang="zh-CN" altLang="en-US" dirty="0"/>
              <a:t>https://blog.google/products/search/google-search-ai-january-2024-update/</a:t>
            </a:r>
          </a:p>
        </p:txBody>
      </p:sp>
    </p:spTree>
    <p:extLst>
      <p:ext uri="{BB962C8B-B14F-4D97-AF65-F5344CB8AC3E}">
        <p14:creationId xmlns:p14="http://schemas.microsoft.com/office/powerpoint/2010/main" val="2184632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Multimodal Search</a:t>
            </a:r>
          </a:p>
        </p:txBody>
      </p:sp>
      <p:sp>
        <p:nvSpPr>
          <p:cNvPr id="2" name="文本框 1">
            <a:extLst>
              <a:ext uri="{FF2B5EF4-FFF2-40B4-BE49-F238E27FC236}">
                <a16:creationId xmlns:a16="http://schemas.microsoft.com/office/drawing/2014/main" id="{297416F1-BB75-6883-8F20-86A7C46B7336}"/>
              </a:ext>
            </a:extLst>
          </p:cNvPr>
          <p:cNvSpPr txBox="1"/>
          <p:nvPr/>
        </p:nvSpPr>
        <p:spPr>
          <a:xfrm>
            <a:off x="929951" y="1247813"/>
            <a:ext cx="10332097" cy="523220"/>
          </a:xfrm>
          <a:prstGeom prst="rect">
            <a:avLst/>
          </a:prstGeom>
          <a:noFill/>
        </p:spPr>
        <p:txBody>
          <a:bodyPr wrap="square">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Embedding</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C07B940A-D67A-73F9-B819-7E84C8422548}"/>
              </a:ext>
            </a:extLst>
          </p:cNvPr>
          <p:cNvSpPr txBox="1"/>
          <p:nvPr/>
        </p:nvSpPr>
        <p:spPr>
          <a:xfrm>
            <a:off x="929951" y="1812093"/>
            <a:ext cx="10509380" cy="1200329"/>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An embedding is a </a:t>
            </a:r>
            <a:r>
              <a:rPr lang="en-US" altLang="zh-CN" dirty="0">
                <a:solidFill>
                  <a:srgbClr val="FF0000"/>
                </a:solidFill>
                <a:latin typeface="微软雅黑" panose="020B0503020204020204" pitchFamily="34" charset="-122"/>
                <a:ea typeface="微软雅黑" panose="020B0503020204020204" pitchFamily="34" charset="-122"/>
              </a:rPr>
              <a:t>relatively low-dimensional space into which you can translate high-dimensional vectors</a:t>
            </a:r>
            <a:r>
              <a:rPr lang="en-US" altLang="zh-CN" dirty="0">
                <a:latin typeface="微软雅黑" panose="020B0503020204020204" pitchFamily="34" charset="-122"/>
                <a:ea typeface="微软雅黑" panose="020B0503020204020204" pitchFamily="34" charset="-122"/>
              </a:rPr>
              <a:t>. </a:t>
            </a:r>
          </a:p>
          <a:p>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pic>
        <p:nvPicPr>
          <p:cNvPr id="8" name="图片 7">
            <a:hlinkClick r:id="rId3"/>
            <a:extLst>
              <a:ext uri="{FF2B5EF4-FFF2-40B4-BE49-F238E27FC236}">
                <a16:creationId xmlns:a16="http://schemas.microsoft.com/office/drawing/2014/main" id="{16A4A827-C003-2B6C-2800-D735F2237C93}"/>
              </a:ext>
            </a:extLst>
          </p:cNvPr>
          <p:cNvPicPr>
            <a:picLocks noChangeAspect="1"/>
          </p:cNvPicPr>
          <p:nvPr/>
        </p:nvPicPr>
        <p:blipFill>
          <a:blip r:embed="rId4"/>
          <a:stretch>
            <a:fillRect/>
          </a:stretch>
        </p:blipFill>
        <p:spPr>
          <a:xfrm>
            <a:off x="6763569" y="3018845"/>
            <a:ext cx="3998215" cy="2763471"/>
          </a:xfrm>
          <a:prstGeom prst="rect">
            <a:avLst/>
          </a:prstGeom>
        </p:spPr>
      </p:pic>
      <p:sp>
        <p:nvSpPr>
          <p:cNvPr id="11" name="AutoShape 2" descr="New and improved embedding model">
            <a:extLst>
              <a:ext uri="{FF2B5EF4-FFF2-40B4-BE49-F238E27FC236}">
                <a16:creationId xmlns:a16="http://schemas.microsoft.com/office/drawing/2014/main" id="{8663BAC2-3587-748A-134F-778EB0DBE2E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形 12">
            <a:hlinkClick r:id="rId5"/>
            <a:extLst>
              <a:ext uri="{FF2B5EF4-FFF2-40B4-BE49-F238E27FC236}">
                <a16:creationId xmlns:a16="http://schemas.microsoft.com/office/drawing/2014/main" id="{FED94C40-165D-64BF-462A-A402B39C60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0579" y="2471814"/>
            <a:ext cx="3169884" cy="3857531"/>
          </a:xfrm>
          <a:prstGeom prst="rect">
            <a:avLst/>
          </a:prstGeom>
        </p:spPr>
      </p:pic>
    </p:spTree>
    <p:extLst>
      <p:ext uri="{BB962C8B-B14F-4D97-AF65-F5344CB8AC3E}">
        <p14:creationId xmlns:p14="http://schemas.microsoft.com/office/powerpoint/2010/main" val="2342344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hlinkClick r:id="rId3"/>
            <a:extLst>
              <a:ext uri="{FF2B5EF4-FFF2-40B4-BE49-F238E27FC236}">
                <a16:creationId xmlns:a16="http://schemas.microsoft.com/office/drawing/2014/main" id="{949C06DD-6AB3-7AD4-CA9B-3B91A37E217C}"/>
              </a:ext>
            </a:extLst>
          </p:cNvPr>
          <p:cNvPicPr>
            <a:picLocks noChangeAspect="1"/>
          </p:cNvPicPr>
          <p:nvPr/>
        </p:nvPicPr>
        <p:blipFill rotWithShape="1">
          <a:blip r:embed="rId4"/>
          <a:srcRect t="10296"/>
          <a:stretch/>
        </p:blipFill>
        <p:spPr>
          <a:xfrm>
            <a:off x="6870219" y="2466844"/>
            <a:ext cx="4534898" cy="2811685"/>
          </a:xfrm>
          <a:prstGeom prst="rect">
            <a:avLst/>
          </a:prstGeom>
        </p:spPr>
      </p:pic>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Multimodal Search</a:t>
            </a:r>
          </a:p>
        </p:txBody>
      </p:sp>
      <p:sp>
        <p:nvSpPr>
          <p:cNvPr id="2" name="文本框 1">
            <a:extLst>
              <a:ext uri="{FF2B5EF4-FFF2-40B4-BE49-F238E27FC236}">
                <a16:creationId xmlns:a16="http://schemas.microsoft.com/office/drawing/2014/main" id="{297416F1-BB75-6883-8F20-86A7C46B7336}"/>
              </a:ext>
            </a:extLst>
          </p:cNvPr>
          <p:cNvSpPr txBox="1"/>
          <p:nvPr/>
        </p:nvSpPr>
        <p:spPr>
          <a:xfrm>
            <a:off x="1073020" y="1383883"/>
            <a:ext cx="10332097" cy="523220"/>
          </a:xfrm>
          <a:prstGeom prst="rect">
            <a:avLst/>
          </a:prstGeom>
          <a:noFill/>
        </p:spPr>
        <p:txBody>
          <a:bodyPr wrap="square">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Unimodal Search</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0015CF43-DC2C-F45B-88D4-7969CFCF9762}"/>
              </a:ext>
            </a:extLst>
          </p:cNvPr>
          <p:cNvSpPr txBox="1"/>
          <p:nvPr/>
        </p:nvSpPr>
        <p:spPr>
          <a:xfrm>
            <a:off x="6410960" y="1452589"/>
            <a:ext cx="5380892" cy="646331"/>
          </a:xfrm>
          <a:prstGeom prst="rect">
            <a:avLst/>
          </a:prstGeom>
          <a:noFill/>
        </p:spPr>
        <p:txBody>
          <a:bodyPr wrap="square" rtlCol="0">
            <a:spAutoFit/>
          </a:bodyPr>
          <a:lstStyle/>
          <a:p>
            <a:r>
              <a:rPr lang="en-US" altLang="zh-CN" dirty="0">
                <a:solidFill>
                  <a:srgbClr val="111415"/>
                </a:solidFill>
                <a:latin typeface="Arial Rounded MT Bold" panose="020F0704030504030204" pitchFamily="34" charset="0"/>
              </a:rPr>
              <a:t>Text models map text to locations (</a:t>
            </a:r>
            <a:r>
              <a:rPr lang="en-US" altLang="zh-CN" dirty="0">
                <a:solidFill>
                  <a:srgbClr val="3176EF"/>
                </a:solidFill>
                <a:latin typeface="Arial Rounded MT Bold" panose="020F0704030504030204" pitchFamily="34" charset="0"/>
              </a:rPr>
              <a:t>embeddings</a:t>
            </a:r>
            <a:r>
              <a:rPr lang="en-US" altLang="zh-CN" dirty="0">
                <a:solidFill>
                  <a:srgbClr val="111415"/>
                </a:solidFill>
                <a:latin typeface="Arial Rounded MT Bold" panose="020F0704030504030204" pitchFamily="34" charset="0"/>
              </a:rPr>
              <a:t>) based on their meanings</a:t>
            </a:r>
            <a:endParaRPr lang="zh-CN" altLang="en-US" dirty="0">
              <a:solidFill>
                <a:srgbClr val="111415"/>
              </a:solidFill>
              <a:latin typeface="Arial Rounded MT Bold" panose="020F0704030504030204" pitchFamily="34" charset="0"/>
            </a:endParaRPr>
          </a:p>
        </p:txBody>
      </p:sp>
      <p:pic>
        <p:nvPicPr>
          <p:cNvPr id="6" name="图片 5">
            <a:extLst>
              <a:ext uri="{FF2B5EF4-FFF2-40B4-BE49-F238E27FC236}">
                <a16:creationId xmlns:a16="http://schemas.microsoft.com/office/drawing/2014/main" id="{05FEF150-AF39-EB1B-56A6-4527EDB38113}"/>
              </a:ext>
            </a:extLst>
          </p:cNvPr>
          <p:cNvPicPr>
            <a:picLocks noChangeAspect="1"/>
          </p:cNvPicPr>
          <p:nvPr/>
        </p:nvPicPr>
        <p:blipFill rotWithShape="1">
          <a:blip r:embed="rId5"/>
          <a:srcRect b="32804"/>
          <a:stretch/>
        </p:blipFill>
        <p:spPr>
          <a:xfrm>
            <a:off x="6410961" y="3714490"/>
            <a:ext cx="1298174" cy="646331"/>
          </a:xfrm>
          <a:prstGeom prst="rect">
            <a:avLst/>
          </a:prstGeom>
        </p:spPr>
      </p:pic>
      <p:sp>
        <p:nvSpPr>
          <p:cNvPr id="8" name="文本框 7">
            <a:extLst>
              <a:ext uri="{FF2B5EF4-FFF2-40B4-BE49-F238E27FC236}">
                <a16:creationId xmlns:a16="http://schemas.microsoft.com/office/drawing/2014/main" id="{63D16936-05E9-D783-7452-79A1C951ED89}"/>
              </a:ext>
            </a:extLst>
          </p:cNvPr>
          <p:cNvSpPr txBox="1"/>
          <p:nvPr/>
        </p:nvSpPr>
        <p:spPr>
          <a:xfrm>
            <a:off x="6478799" y="4360821"/>
            <a:ext cx="1162498" cy="261610"/>
          </a:xfrm>
          <a:prstGeom prst="rect">
            <a:avLst/>
          </a:prstGeom>
          <a:noFill/>
        </p:spPr>
        <p:txBody>
          <a:bodyPr wrap="none" rtlCol="0">
            <a:spAutoFit/>
          </a:bodyPr>
          <a:lstStyle/>
          <a:p>
            <a:r>
              <a:rPr lang="en-US" altLang="zh-CN" sz="1100" dirty="0">
                <a:latin typeface="Arial Rounded MT Bold" panose="020F0704030504030204" pitchFamily="34" charset="0"/>
              </a:rPr>
              <a:t>[0.3, 0.1, 0.02]</a:t>
            </a:r>
            <a:endParaRPr lang="zh-CN" altLang="en-US" sz="1100" dirty="0">
              <a:latin typeface="Arial Rounded MT Bold" panose="020F0704030504030204" pitchFamily="34" charset="0"/>
            </a:endParaRPr>
          </a:p>
        </p:txBody>
      </p:sp>
      <p:pic>
        <p:nvPicPr>
          <p:cNvPr id="13" name="图片 12">
            <a:extLst>
              <a:ext uri="{FF2B5EF4-FFF2-40B4-BE49-F238E27FC236}">
                <a16:creationId xmlns:a16="http://schemas.microsoft.com/office/drawing/2014/main" id="{14C3C16D-06AD-35CE-268C-EA529863A4D5}"/>
              </a:ext>
            </a:extLst>
          </p:cNvPr>
          <p:cNvPicPr>
            <a:picLocks noChangeAspect="1"/>
          </p:cNvPicPr>
          <p:nvPr/>
        </p:nvPicPr>
        <p:blipFill>
          <a:blip r:embed="rId6"/>
          <a:stretch>
            <a:fillRect/>
          </a:stretch>
        </p:blipFill>
        <p:spPr>
          <a:xfrm>
            <a:off x="8375622" y="2636385"/>
            <a:ext cx="1162273" cy="915123"/>
          </a:xfrm>
          <a:prstGeom prst="rect">
            <a:avLst/>
          </a:prstGeom>
        </p:spPr>
      </p:pic>
      <p:sp>
        <p:nvSpPr>
          <p:cNvPr id="14" name="文本框 13">
            <a:extLst>
              <a:ext uri="{FF2B5EF4-FFF2-40B4-BE49-F238E27FC236}">
                <a16:creationId xmlns:a16="http://schemas.microsoft.com/office/drawing/2014/main" id="{70573B02-F7A1-59AB-063A-EB6EB73B4AD8}"/>
              </a:ext>
            </a:extLst>
          </p:cNvPr>
          <p:cNvSpPr txBox="1"/>
          <p:nvPr/>
        </p:nvSpPr>
        <p:spPr>
          <a:xfrm>
            <a:off x="8305255" y="3551508"/>
            <a:ext cx="1162498" cy="261610"/>
          </a:xfrm>
          <a:prstGeom prst="rect">
            <a:avLst/>
          </a:prstGeom>
          <a:noFill/>
        </p:spPr>
        <p:txBody>
          <a:bodyPr wrap="none" rtlCol="0">
            <a:spAutoFit/>
          </a:bodyPr>
          <a:lstStyle/>
          <a:p>
            <a:r>
              <a:rPr lang="en-US" altLang="zh-CN" sz="1100" dirty="0">
                <a:latin typeface="Arial Rounded MT Bold" panose="020F0704030504030204" pitchFamily="34" charset="0"/>
              </a:rPr>
              <a:t>[0.1, 0.02, 0.3]</a:t>
            </a:r>
            <a:endParaRPr lang="zh-CN" altLang="en-US" sz="1100" dirty="0">
              <a:latin typeface="Arial Rounded MT Bold" panose="020F0704030504030204" pitchFamily="34" charset="0"/>
            </a:endParaRPr>
          </a:p>
        </p:txBody>
      </p:sp>
    </p:spTree>
    <p:extLst>
      <p:ext uri="{BB962C8B-B14F-4D97-AF65-F5344CB8AC3E}">
        <p14:creationId xmlns:p14="http://schemas.microsoft.com/office/powerpoint/2010/main" val="825728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Multimodal Search</a:t>
            </a:r>
          </a:p>
        </p:txBody>
      </p:sp>
      <p:sp>
        <p:nvSpPr>
          <p:cNvPr id="2" name="文本框 1">
            <a:extLst>
              <a:ext uri="{FF2B5EF4-FFF2-40B4-BE49-F238E27FC236}">
                <a16:creationId xmlns:a16="http://schemas.microsoft.com/office/drawing/2014/main" id="{297416F1-BB75-6883-8F20-86A7C46B7336}"/>
              </a:ext>
            </a:extLst>
          </p:cNvPr>
          <p:cNvSpPr txBox="1"/>
          <p:nvPr/>
        </p:nvSpPr>
        <p:spPr>
          <a:xfrm>
            <a:off x="929951" y="1247813"/>
            <a:ext cx="10332097" cy="523220"/>
          </a:xfrm>
          <a:prstGeom prst="rect">
            <a:avLst/>
          </a:prstGeom>
          <a:noFill/>
        </p:spPr>
        <p:txBody>
          <a:bodyPr wrap="square">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Google Multimodal Search</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9892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Multimodal Search</a:t>
            </a:r>
          </a:p>
        </p:txBody>
      </p:sp>
      <p:sp>
        <p:nvSpPr>
          <p:cNvPr id="2" name="文本框 1">
            <a:extLst>
              <a:ext uri="{FF2B5EF4-FFF2-40B4-BE49-F238E27FC236}">
                <a16:creationId xmlns:a16="http://schemas.microsoft.com/office/drawing/2014/main" id="{297416F1-BB75-6883-8F20-86A7C46B7336}"/>
              </a:ext>
            </a:extLst>
          </p:cNvPr>
          <p:cNvSpPr txBox="1"/>
          <p:nvPr/>
        </p:nvSpPr>
        <p:spPr>
          <a:xfrm>
            <a:off x="929951" y="1247813"/>
            <a:ext cx="10332097" cy="523220"/>
          </a:xfrm>
          <a:prstGeom prst="rect">
            <a:avLst/>
          </a:prstGeom>
          <a:noFill/>
        </p:spPr>
        <p:txBody>
          <a:bodyPr wrap="square">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What is Multimodal?</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FBC770F2-8C2B-A0BB-6188-7619AE924611}"/>
              </a:ext>
            </a:extLst>
          </p:cNvPr>
          <p:cNvSpPr txBox="1"/>
          <p:nvPr/>
        </p:nvSpPr>
        <p:spPr>
          <a:xfrm>
            <a:off x="985934" y="1869593"/>
            <a:ext cx="10509380" cy="646331"/>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Multimodal AI is a type of artificial intelligence (AI) that can process, understand and/or generate outputs for </a:t>
            </a:r>
            <a:r>
              <a:rPr lang="en-US" altLang="zh-CN" dirty="0">
                <a:solidFill>
                  <a:srgbClr val="FF0000"/>
                </a:solidFill>
                <a:latin typeface="微软雅黑" panose="020B0503020204020204" pitchFamily="34" charset="-122"/>
                <a:ea typeface="微软雅黑" panose="020B0503020204020204" pitchFamily="34" charset="-122"/>
              </a:rPr>
              <a:t>more than one type of data</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Text/Image/Audio/Video</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 </a:t>
            </a:r>
            <a:endParaRPr lang="zh-CN" altLang="en-US" dirty="0">
              <a:solidFill>
                <a:srgbClr val="FF0000"/>
              </a:solidFill>
              <a:latin typeface="微软雅黑" panose="020B0503020204020204" pitchFamily="34" charset="-122"/>
              <a:ea typeface="微软雅黑" panose="020B0503020204020204" pitchFamily="34" charset="-122"/>
            </a:endParaRPr>
          </a:p>
        </p:txBody>
      </p:sp>
      <p:pic>
        <p:nvPicPr>
          <p:cNvPr id="24578" name="Picture 2" descr="Understanding Multimodal AI">
            <a:extLst>
              <a:ext uri="{FF2B5EF4-FFF2-40B4-BE49-F238E27FC236}">
                <a16:creationId xmlns:a16="http://schemas.microsoft.com/office/drawing/2014/main" id="{565E08BD-F1DE-B121-53DA-E5972BA554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845"/>
          <a:stretch/>
        </p:blipFill>
        <p:spPr bwMode="auto">
          <a:xfrm>
            <a:off x="2899487" y="2814539"/>
            <a:ext cx="6393024" cy="3016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55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Multimodal Search</a:t>
            </a:r>
          </a:p>
        </p:txBody>
      </p:sp>
      <p:sp>
        <p:nvSpPr>
          <p:cNvPr id="2" name="文本框 1">
            <a:extLst>
              <a:ext uri="{FF2B5EF4-FFF2-40B4-BE49-F238E27FC236}">
                <a16:creationId xmlns:a16="http://schemas.microsoft.com/office/drawing/2014/main" id="{297416F1-BB75-6883-8F20-86A7C46B7336}"/>
              </a:ext>
            </a:extLst>
          </p:cNvPr>
          <p:cNvSpPr txBox="1"/>
          <p:nvPr/>
        </p:nvSpPr>
        <p:spPr>
          <a:xfrm>
            <a:off x="929951" y="1247813"/>
            <a:ext cx="10332097" cy="523220"/>
          </a:xfrm>
          <a:prstGeom prst="rect">
            <a:avLst/>
          </a:prstGeom>
          <a:noFill/>
        </p:spPr>
        <p:txBody>
          <a:bodyPr wrap="square">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Multimodal Architecture</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596A5E84-2691-3E79-407A-93D97F93C545}"/>
              </a:ext>
            </a:extLst>
          </p:cNvPr>
          <p:cNvSpPr txBox="1"/>
          <p:nvPr/>
        </p:nvSpPr>
        <p:spPr>
          <a:xfrm>
            <a:off x="7105667" y="1720307"/>
            <a:ext cx="4592166" cy="323165"/>
          </a:xfrm>
          <a:prstGeom prst="rect">
            <a:avLst/>
          </a:prstGeom>
          <a:noFill/>
        </p:spPr>
        <p:txBody>
          <a:bodyPr wrap="square">
            <a:spAutoFit/>
          </a:bodyPr>
          <a:lstStyle/>
          <a:p>
            <a:pPr>
              <a:lnSpc>
                <a:spcPts val="1800"/>
              </a:lnSpc>
            </a:pPr>
            <a:r>
              <a:rPr lang="en-US" altLang="zh-CN" sz="1800" b="1" dirty="0">
                <a:solidFill>
                  <a:schemeClr val="accent5">
                    <a:lumMod val="75000"/>
                  </a:schemeClr>
                </a:solidFill>
                <a:latin typeface="微软雅黑" panose="020B0503020204020204" pitchFamily="34" charset="-122"/>
                <a:ea typeface="微软雅黑" panose="020B0503020204020204" pitchFamily="34" charset="-122"/>
              </a:rPr>
              <a:t>ViT </a:t>
            </a:r>
            <a:r>
              <a:rPr lang="en-US" altLang="zh-CN" b="1" dirty="0">
                <a:solidFill>
                  <a:schemeClr val="accent5">
                    <a:lumMod val="75000"/>
                  </a:schemeClr>
                </a:solidFill>
                <a:latin typeface="微软雅黑" panose="020B0503020204020204" pitchFamily="34" charset="-122"/>
                <a:ea typeface="微软雅黑" panose="020B0503020204020204" pitchFamily="34" charset="-122"/>
              </a:rPr>
              <a:t>(Vision transformer)</a:t>
            </a:r>
          </a:p>
        </p:txBody>
      </p:sp>
      <p:graphicFrame>
        <p:nvGraphicFramePr>
          <p:cNvPr id="9" name="图示 8">
            <a:extLst>
              <a:ext uri="{FF2B5EF4-FFF2-40B4-BE49-F238E27FC236}">
                <a16:creationId xmlns:a16="http://schemas.microsoft.com/office/drawing/2014/main" id="{1777E072-18C6-F0CD-4B91-7F180E85E256}"/>
              </a:ext>
            </a:extLst>
          </p:cNvPr>
          <p:cNvGraphicFramePr/>
          <p:nvPr>
            <p:extLst>
              <p:ext uri="{D42A27DB-BD31-4B8C-83A1-F6EECF244321}">
                <p14:modId xmlns:p14="http://schemas.microsoft.com/office/powerpoint/2010/main" val="3494191916"/>
              </p:ext>
            </p:extLst>
          </p:nvPr>
        </p:nvGraphicFramePr>
        <p:xfrm>
          <a:off x="759656" y="1822979"/>
          <a:ext cx="4670474" cy="4493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图片 7">
            <a:extLst>
              <a:ext uri="{FF2B5EF4-FFF2-40B4-BE49-F238E27FC236}">
                <a16:creationId xmlns:a16="http://schemas.microsoft.com/office/drawing/2014/main" id="{3898176B-26D0-3376-CC4F-947C31638CC0}"/>
              </a:ext>
            </a:extLst>
          </p:cNvPr>
          <p:cNvPicPr>
            <a:picLocks noChangeAspect="1"/>
          </p:cNvPicPr>
          <p:nvPr/>
        </p:nvPicPr>
        <p:blipFill>
          <a:blip r:embed="rId8"/>
          <a:stretch>
            <a:fillRect/>
          </a:stretch>
        </p:blipFill>
        <p:spPr>
          <a:xfrm>
            <a:off x="5166636" y="2417492"/>
            <a:ext cx="6531197" cy="3554239"/>
          </a:xfrm>
          <a:prstGeom prst="rect">
            <a:avLst/>
          </a:prstGeom>
        </p:spPr>
      </p:pic>
      <p:sp>
        <p:nvSpPr>
          <p:cNvPr id="10" name="文本框 9">
            <a:extLst>
              <a:ext uri="{FF2B5EF4-FFF2-40B4-BE49-F238E27FC236}">
                <a16:creationId xmlns:a16="http://schemas.microsoft.com/office/drawing/2014/main" id="{F0886A10-04A7-70F0-BDB4-12BB1151F58E}"/>
              </a:ext>
            </a:extLst>
          </p:cNvPr>
          <p:cNvSpPr txBox="1"/>
          <p:nvPr/>
        </p:nvSpPr>
        <p:spPr>
          <a:xfrm>
            <a:off x="1146517" y="2291365"/>
            <a:ext cx="1389163" cy="1200329"/>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Unimodal encoders/decoders </a:t>
            </a:r>
            <a:endParaRPr lang="zh-CN" altLang="en-US" b="1" dirty="0">
              <a:latin typeface="微软雅黑" panose="020B0503020204020204" pitchFamily="34" charset="-122"/>
              <a:ea typeface="微软雅黑" panose="020B0503020204020204" pitchFamily="34" charset="-122"/>
            </a:endParaRPr>
          </a:p>
          <a:p>
            <a:endParaRPr lang="zh-CN" altLang="en-US" dirty="0"/>
          </a:p>
        </p:txBody>
      </p:sp>
      <p:sp>
        <p:nvSpPr>
          <p:cNvPr id="14" name="文本框 13">
            <a:extLst>
              <a:ext uri="{FF2B5EF4-FFF2-40B4-BE49-F238E27FC236}">
                <a16:creationId xmlns:a16="http://schemas.microsoft.com/office/drawing/2014/main" id="{97590913-5932-CCC9-365D-782FF5216B8A}"/>
              </a:ext>
            </a:extLst>
          </p:cNvPr>
          <p:cNvSpPr txBox="1"/>
          <p:nvPr/>
        </p:nvSpPr>
        <p:spPr>
          <a:xfrm>
            <a:off x="1665423" y="3746520"/>
            <a:ext cx="1297723" cy="646331"/>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Fusion model</a:t>
            </a:r>
            <a:endParaRPr lang="zh-CN" altLang="en-US"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077668E8-2AFF-7D9C-5BD6-D4DB6B0252C3}"/>
              </a:ext>
            </a:extLst>
          </p:cNvPr>
          <p:cNvSpPr txBox="1"/>
          <p:nvPr/>
        </p:nvSpPr>
        <p:spPr>
          <a:xfrm>
            <a:off x="1158986" y="5240855"/>
            <a:ext cx="1389163"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Classifier</a:t>
            </a:r>
            <a:endParaRPr lang="zh-CN" altLang="en-US" b="1" dirty="0"/>
          </a:p>
        </p:txBody>
      </p:sp>
    </p:spTree>
    <p:extLst>
      <p:ext uri="{BB962C8B-B14F-4D97-AF65-F5344CB8AC3E}">
        <p14:creationId xmlns:p14="http://schemas.microsoft.com/office/powerpoint/2010/main" val="4283813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Multimodal Search</a:t>
            </a:r>
          </a:p>
        </p:txBody>
      </p:sp>
      <p:sp>
        <p:nvSpPr>
          <p:cNvPr id="2" name="文本框 1">
            <a:extLst>
              <a:ext uri="{FF2B5EF4-FFF2-40B4-BE49-F238E27FC236}">
                <a16:creationId xmlns:a16="http://schemas.microsoft.com/office/drawing/2014/main" id="{297416F1-BB75-6883-8F20-86A7C46B7336}"/>
              </a:ext>
            </a:extLst>
          </p:cNvPr>
          <p:cNvSpPr txBox="1"/>
          <p:nvPr/>
        </p:nvSpPr>
        <p:spPr>
          <a:xfrm>
            <a:off x="929951" y="1247813"/>
            <a:ext cx="10332097" cy="1200329"/>
          </a:xfrm>
          <a:prstGeom prst="rect">
            <a:avLst/>
          </a:prstGeom>
          <a:noFill/>
        </p:spPr>
        <p:txBody>
          <a:bodyPr wrap="square">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Google Multimodal Search</a:t>
            </a:r>
          </a:p>
          <a:p>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a:p>
            <a:r>
              <a:rPr lang="en-US" altLang="zh-CN" sz="1600" b="1" dirty="0">
                <a:solidFill>
                  <a:schemeClr val="accent5">
                    <a:lumMod val="75000"/>
                  </a:schemeClr>
                </a:solidFill>
                <a:latin typeface="微软雅黑" panose="020B0503020204020204" pitchFamily="34" charset="-122"/>
                <a:ea typeface="微软雅黑" panose="020B0503020204020204" pitchFamily="34" charset="-122"/>
              </a:rPr>
              <a:t>	</a:t>
            </a:r>
            <a:endParaRPr lang="zh-CN" altLang="en-US" sz="16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FBC770F2-8C2B-A0BB-6188-7619AE924611}"/>
              </a:ext>
            </a:extLst>
          </p:cNvPr>
          <p:cNvSpPr txBox="1"/>
          <p:nvPr/>
        </p:nvSpPr>
        <p:spPr>
          <a:xfrm>
            <a:off x="929950" y="2296934"/>
            <a:ext cx="4945069" cy="2400657"/>
          </a:xfrm>
          <a:prstGeom prst="rect">
            <a:avLst/>
          </a:prstGeom>
          <a:noFill/>
        </p:spPr>
        <p:txBody>
          <a:bodyPr wrap="square">
            <a:spAutoFit/>
          </a:bodyPr>
          <a:lstStyle/>
          <a:p>
            <a:pPr>
              <a:lnSpc>
                <a:spcPts val="1800"/>
              </a:lnSpc>
            </a:pPr>
            <a:r>
              <a:rPr lang="en-US" altLang="zh-CN" sz="1800" b="1" dirty="0">
                <a:solidFill>
                  <a:schemeClr val="accent5">
                    <a:lumMod val="75000"/>
                  </a:schemeClr>
                </a:solidFill>
                <a:latin typeface="微软雅黑" panose="020B0503020204020204" pitchFamily="34" charset="-122"/>
                <a:ea typeface="微软雅黑" panose="020B0503020204020204" pitchFamily="34" charset="-122"/>
              </a:rPr>
              <a:t>VLM</a:t>
            </a:r>
            <a:r>
              <a:rPr lang="en-US" altLang="zh-CN" b="1" dirty="0">
                <a:solidFill>
                  <a:schemeClr val="accent5">
                    <a:lumMod val="75000"/>
                  </a:schemeClr>
                </a:solidFill>
                <a:latin typeface="微软雅黑" panose="020B0503020204020204" pitchFamily="34" charset="-122"/>
                <a:ea typeface="微软雅黑" panose="020B0503020204020204" pitchFamily="34" charset="-122"/>
              </a:rPr>
              <a:t>(Vison Language Model)</a:t>
            </a:r>
            <a:r>
              <a:rPr lang="en-US" altLang="zh-CN" sz="1800" b="1" dirty="0">
                <a:solidFill>
                  <a:schemeClr val="accent5">
                    <a:lumMod val="75000"/>
                  </a:schemeClr>
                </a:solidFill>
                <a:latin typeface="微软雅黑" panose="020B0503020204020204" pitchFamily="34" charset="-122"/>
                <a:ea typeface="微软雅黑" panose="020B0503020204020204" pitchFamily="34" charset="-122"/>
              </a:rPr>
              <a:t> CoCa</a:t>
            </a:r>
            <a:r>
              <a:rPr lang="en-US" altLang="zh-CN" b="1" dirty="0">
                <a:solidFill>
                  <a:schemeClr val="accent5">
                    <a:lumMod val="75000"/>
                  </a:schemeClr>
                </a:solidFill>
                <a:latin typeface="微软雅黑" panose="020B0503020204020204" pitchFamily="34" charset="-122"/>
                <a:ea typeface="微软雅黑" panose="020B0503020204020204" pitchFamily="34" charset="-122"/>
              </a:rPr>
              <a:t>(Contrastive Captioning)</a:t>
            </a:r>
            <a:endParaRPr lang="en-US" altLang="zh-CN" sz="1800" b="1" dirty="0">
              <a:solidFill>
                <a:schemeClr val="accent5">
                  <a:lumMod val="75000"/>
                </a:schemeClr>
              </a:solidFill>
              <a:latin typeface="微软雅黑" panose="020B0503020204020204" pitchFamily="34" charset="-122"/>
              <a:ea typeface="微软雅黑" panose="020B0503020204020204" pitchFamily="34" charset="-122"/>
            </a:endParaRPr>
          </a:p>
          <a:p>
            <a:pPr>
              <a:lnSpc>
                <a:spcPts val="1800"/>
              </a:lnSpc>
            </a:pPr>
            <a:endParaRPr lang="en-US" altLang="zh-CN" dirty="0">
              <a:latin typeface="微软雅黑" panose="020B0503020204020204" pitchFamily="34" charset="-122"/>
              <a:ea typeface="微软雅黑" panose="020B0503020204020204" pitchFamily="34" charset="-122"/>
            </a:endParaRPr>
          </a:p>
          <a:p>
            <a:pPr>
              <a:lnSpc>
                <a:spcPts val="1800"/>
              </a:lnSpc>
            </a:pPr>
            <a:r>
              <a:rPr lang="en-US" altLang="zh-CN" dirty="0">
                <a:latin typeface="微软雅黑" panose="020B0503020204020204" pitchFamily="34" charset="-122"/>
                <a:ea typeface="微软雅黑" panose="020B0503020204020204" pitchFamily="34" charset="-122"/>
              </a:rPr>
              <a:t>The model has three sub-models: </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 </a:t>
            </a:r>
            <a:r>
              <a:rPr lang="en-US" altLang="zh-CN" dirty="0">
                <a:solidFill>
                  <a:srgbClr val="FF0000"/>
                </a:solidFill>
                <a:latin typeface="微软雅黑" panose="020B0503020204020204" pitchFamily="34" charset="-122"/>
                <a:ea typeface="微软雅黑" panose="020B0503020204020204" pitchFamily="34" charset="-122"/>
              </a:rPr>
              <a:t>ViT model </a:t>
            </a:r>
            <a:r>
              <a:rPr lang="en-US" altLang="zh-CN" dirty="0">
                <a:latin typeface="微软雅黑" panose="020B0503020204020204" pitchFamily="34" charset="-122"/>
                <a:ea typeface="微软雅黑" panose="020B0503020204020204" pitchFamily="34" charset="-122"/>
              </a:rPr>
              <a:t>to obtain image embeddings</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 </a:t>
            </a:r>
            <a:r>
              <a:rPr lang="en-US" altLang="zh-CN" dirty="0">
                <a:solidFill>
                  <a:srgbClr val="FF0000"/>
                </a:solidFill>
                <a:latin typeface="微软雅黑" panose="020B0503020204020204" pitchFamily="34" charset="-122"/>
                <a:ea typeface="微软雅黑" panose="020B0503020204020204" pitchFamily="34" charset="-122"/>
              </a:rPr>
              <a:t>text model </a:t>
            </a:r>
            <a:r>
              <a:rPr lang="en-US" altLang="zh-CN" dirty="0">
                <a:latin typeface="微软雅黑" panose="020B0503020204020204" pitchFamily="34" charset="-122"/>
                <a:ea typeface="微软雅黑" panose="020B0503020204020204" pitchFamily="34" charset="-122"/>
              </a:rPr>
              <a:t>to obtain text embeddings</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 </a:t>
            </a:r>
            <a:r>
              <a:rPr lang="en-US" altLang="zh-CN" dirty="0">
                <a:solidFill>
                  <a:srgbClr val="FF0000"/>
                </a:solidFill>
                <a:latin typeface="微软雅黑" panose="020B0503020204020204" pitchFamily="34" charset="-122"/>
                <a:ea typeface="微软雅黑" panose="020B0503020204020204" pitchFamily="34" charset="-122"/>
              </a:rPr>
              <a:t>multimodal model </a:t>
            </a:r>
            <a:r>
              <a:rPr lang="en-US" altLang="zh-CN" dirty="0">
                <a:latin typeface="微软雅黑" panose="020B0503020204020204" pitchFamily="34" charset="-122"/>
                <a:ea typeface="微软雅黑" panose="020B0503020204020204" pitchFamily="34" charset="-122"/>
              </a:rPr>
              <a:t>to learn the relationships between them</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7283B80A-6981-7F32-D1E8-2EF6AA39D74F}"/>
              </a:ext>
            </a:extLst>
          </p:cNvPr>
          <p:cNvSpPr txBox="1"/>
          <p:nvPr/>
        </p:nvSpPr>
        <p:spPr>
          <a:xfrm>
            <a:off x="4484914" y="6029346"/>
            <a:ext cx="7607560" cy="369332"/>
          </a:xfrm>
          <a:prstGeom prst="rect">
            <a:avLst/>
          </a:prstGeom>
          <a:noFill/>
        </p:spPr>
        <p:txBody>
          <a:bodyPr wrap="square">
            <a:spAutoFit/>
          </a:bodyPr>
          <a:lstStyle/>
          <a:p>
            <a:r>
              <a:rPr lang="en-US" altLang="zh-CN" dirty="0">
                <a:hlinkClick r:id="rId3"/>
              </a:rPr>
              <a:t>https://blog.research.google/2022/05/image-text-pre-training-with.html</a:t>
            </a:r>
            <a:endParaRPr lang="zh-CN" altLang="en-US" dirty="0"/>
          </a:p>
        </p:txBody>
      </p:sp>
    </p:spTree>
    <p:extLst>
      <p:ext uri="{BB962C8B-B14F-4D97-AF65-F5344CB8AC3E}">
        <p14:creationId xmlns:p14="http://schemas.microsoft.com/office/powerpoint/2010/main" val="2534144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925"/>
            <a:ext cx="12192000" cy="6852181"/>
          </a:xfrm>
          <a:prstGeom prst="rect">
            <a:avLst/>
          </a:prstGeom>
        </p:spPr>
      </p:pic>
      <p:sp>
        <p:nvSpPr>
          <p:cNvPr id="54" name="矩形 53"/>
          <p:cNvSpPr/>
          <p:nvPr/>
        </p:nvSpPr>
        <p:spPr>
          <a:xfrm>
            <a:off x="1369386" y="503585"/>
            <a:ext cx="8780616" cy="6017293"/>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nvGrpSpPr>
          <p:cNvPr id="26" name="组合 25"/>
          <p:cNvGrpSpPr/>
          <p:nvPr/>
        </p:nvGrpSpPr>
        <p:grpSpPr>
          <a:xfrm>
            <a:off x="4326209" y="1169244"/>
            <a:ext cx="2529165" cy="852192"/>
            <a:chOff x="744276" y="632414"/>
            <a:chExt cx="3181159" cy="1542110"/>
          </a:xfrm>
        </p:grpSpPr>
        <p:sp>
          <p:nvSpPr>
            <p:cNvPr id="24" name="矩形 23"/>
            <p:cNvSpPr/>
            <p:nvPr/>
          </p:nvSpPr>
          <p:spPr>
            <a:xfrm>
              <a:off x="1065396" y="632414"/>
              <a:ext cx="2860039" cy="1542110"/>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25" name="矩形 24"/>
            <p:cNvSpPr/>
            <p:nvPr/>
          </p:nvSpPr>
          <p:spPr>
            <a:xfrm>
              <a:off x="1194797" y="749939"/>
              <a:ext cx="2601237" cy="1307060"/>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21" name="文本框 20"/>
            <p:cNvSpPr txBox="1"/>
            <p:nvPr/>
          </p:nvSpPr>
          <p:spPr>
            <a:xfrm>
              <a:off x="744276" y="720727"/>
              <a:ext cx="2792383" cy="612541"/>
            </a:xfrm>
            <a:prstGeom prst="rect">
              <a:avLst/>
            </a:prstGeom>
            <a:noFill/>
          </p:spPr>
          <p:txBody>
            <a:bodyPr wrap="square" rtlCol="0">
              <a:spAutoFit/>
              <a:scene3d>
                <a:camera prst="orthographicFront"/>
                <a:lightRig rig="threePt" dir="t"/>
              </a:scene3d>
              <a:sp3d contourW="12700"/>
            </a:bodyPr>
            <a:lstStyle/>
            <a:p>
              <a:pPr algn="r">
                <a:defRPr/>
              </a:pPr>
              <a:r>
                <a:rPr lang="en-US" altLang="zh-CN" sz="3467" dirty="0">
                  <a:solidFill>
                    <a:schemeClr val="bg1"/>
                  </a:solidFill>
                  <a:cs typeface="+mn-ea"/>
                  <a:sym typeface="+mn-lt"/>
                </a:rPr>
                <a:t>Agenda</a:t>
              </a:r>
              <a:endParaRPr lang="zh-CN" altLang="en-US" sz="3467" dirty="0">
                <a:solidFill>
                  <a:schemeClr val="bg1"/>
                </a:solidFill>
                <a:cs typeface="+mn-ea"/>
                <a:sym typeface="+mn-lt"/>
              </a:endParaRPr>
            </a:p>
          </p:txBody>
        </p:sp>
      </p:grpSp>
      <p:grpSp>
        <p:nvGrpSpPr>
          <p:cNvPr id="30" name="组合 29"/>
          <p:cNvGrpSpPr/>
          <p:nvPr/>
        </p:nvGrpSpPr>
        <p:grpSpPr>
          <a:xfrm>
            <a:off x="3315822" y="2428475"/>
            <a:ext cx="5143047" cy="576262"/>
            <a:chOff x="5714354" y="1664538"/>
            <a:chExt cx="5143047" cy="576262"/>
          </a:xfrm>
        </p:grpSpPr>
        <p:grpSp>
          <p:nvGrpSpPr>
            <p:cNvPr id="37" name="组合 36"/>
            <p:cNvGrpSpPr/>
            <p:nvPr/>
          </p:nvGrpSpPr>
          <p:grpSpPr>
            <a:xfrm>
              <a:off x="5714354" y="1664538"/>
              <a:ext cx="5143047" cy="576262"/>
              <a:chOff x="4753236" y="2069839"/>
              <a:chExt cx="5143047" cy="576262"/>
            </a:xfrm>
          </p:grpSpPr>
          <p:grpSp>
            <p:nvGrpSpPr>
              <p:cNvPr id="52" name="组合 21"/>
              <p:cNvGrpSpPr>
                <a:grpSpLocks/>
              </p:cNvGrpSpPr>
              <p:nvPr/>
            </p:nvGrpSpPr>
            <p:grpSpPr bwMode="auto">
              <a:xfrm>
                <a:off x="4753236" y="2069839"/>
                <a:ext cx="576262" cy="576262"/>
                <a:chOff x="6170389" y="2579551"/>
                <a:chExt cx="576064" cy="576064"/>
              </a:xfrm>
            </p:grpSpPr>
            <p:sp>
              <p:nvSpPr>
                <p:cNvPr id="57" name="圆角矩形 10"/>
                <p:cNvSpPr>
                  <a:spLocks noChangeArrowheads="1"/>
                </p:cNvSpPr>
                <p:nvPr/>
              </p:nvSpPr>
              <p:spPr bwMode="auto">
                <a:xfrm>
                  <a:off x="6170389" y="2579551"/>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mn-lt"/>
                    <a:ea typeface="+mn-ea"/>
                    <a:cs typeface="+mn-ea"/>
                    <a:sym typeface="+mn-lt"/>
                  </a:endParaRPr>
                </a:p>
              </p:txBody>
            </p:sp>
            <p:sp>
              <p:nvSpPr>
                <p:cNvPr id="58" name="Freeform 27"/>
                <p:cNvSpPr>
                  <a:spLocks noEditPoints="1"/>
                </p:cNvSpPr>
                <p:nvPr/>
              </p:nvSpPr>
              <p:spPr bwMode="auto">
                <a:xfrm>
                  <a:off x="6344742" y="2711328"/>
                  <a:ext cx="312142" cy="334857"/>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cs typeface="+mn-ea"/>
                    <a:sym typeface="+mn-lt"/>
                  </a:endParaRPr>
                </a:p>
              </p:txBody>
            </p:sp>
          </p:grpSp>
          <p:sp>
            <p:nvSpPr>
              <p:cNvPr id="55" name="Rectangle 14"/>
              <p:cNvSpPr>
                <a:spLocks noChangeArrowheads="1"/>
              </p:cNvSpPr>
              <p:nvPr/>
            </p:nvSpPr>
            <p:spPr bwMode="auto">
              <a:xfrm>
                <a:off x="5581874" y="2234939"/>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mn-lt"/>
                    <a:ea typeface="+mn-ea"/>
                    <a:cs typeface="+mn-ea"/>
                    <a:sym typeface="+mn-lt"/>
                  </a:rPr>
                  <a:t>PART 1</a:t>
                </a:r>
                <a:endParaRPr lang="zh-CN" altLang="en-US" sz="1800" b="1" dirty="0">
                  <a:solidFill>
                    <a:srgbClr val="313D51"/>
                  </a:solidFill>
                  <a:latin typeface="+mn-lt"/>
                  <a:ea typeface="+mn-ea"/>
                  <a:cs typeface="+mn-ea"/>
                  <a:sym typeface="+mn-lt"/>
                </a:endParaRPr>
              </a:p>
            </p:txBody>
          </p:sp>
          <p:sp>
            <p:nvSpPr>
              <p:cNvPr id="56" name="TextBox 59"/>
              <p:cNvSpPr txBox="1">
                <a:spLocks noChangeArrowheads="1"/>
              </p:cNvSpPr>
              <p:nvPr/>
            </p:nvSpPr>
            <p:spPr bwMode="auto">
              <a:xfrm>
                <a:off x="6566160" y="2172709"/>
                <a:ext cx="3330123" cy="43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313D51"/>
                    </a:solidFill>
                    <a:latin typeface="+mn-lt"/>
                    <a:ea typeface="+mn-ea"/>
                    <a:cs typeface="+mn-ea"/>
                    <a:sym typeface="+mn-lt"/>
                  </a:rPr>
                  <a:t>Basic Search</a:t>
                </a:r>
                <a:endParaRPr lang="zh-CN" altLang="en-US" b="1" dirty="0">
                  <a:solidFill>
                    <a:srgbClr val="313D51"/>
                  </a:solidFill>
                  <a:latin typeface="+mn-lt"/>
                  <a:ea typeface="+mn-ea"/>
                  <a:cs typeface="+mn-ea"/>
                  <a:sym typeface="+mn-lt"/>
                </a:endParaRPr>
              </a:p>
            </p:txBody>
          </p:sp>
        </p:grpSp>
        <p:grpSp>
          <p:nvGrpSpPr>
            <p:cNvPr id="38" name="组合 37"/>
            <p:cNvGrpSpPr/>
            <p:nvPr/>
          </p:nvGrpSpPr>
          <p:grpSpPr>
            <a:xfrm flipH="1">
              <a:off x="6433491" y="2147214"/>
              <a:ext cx="4171535" cy="80892"/>
              <a:chOff x="2272062" y="2596259"/>
              <a:chExt cx="4173708" cy="80934"/>
            </a:xfrm>
          </p:grpSpPr>
          <p:cxnSp>
            <p:nvCxnSpPr>
              <p:cNvPr id="39" name="直接连接符 38"/>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51" name="矩形 50"/>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grpSp>
        <p:nvGrpSpPr>
          <p:cNvPr id="59" name="组合 58"/>
          <p:cNvGrpSpPr/>
          <p:nvPr/>
        </p:nvGrpSpPr>
        <p:grpSpPr>
          <a:xfrm>
            <a:off x="3315822" y="3286380"/>
            <a:ext cx="5119607" cy="576263"/>
            <a:chOff x="5714354" y="2522443"/>
            <a:chExt cx="5119607" cy="576263"/>
          </a:xfrm>
        </p:grpSpPr>
        <p:grpSp>
          <p:nvGrpSpPr>
            <p:cNvPr id="60" name="组合 59"/>
            <p:cNvGrpSpPr/>
            <p:nvPr/>
          </p:nvGrpSpPr>
          <p:grpSpPr>
            <a:xfrm>
              <a:off x="5714354" y="2522443"/>
              <a:ext cx="5119607" cy="576263"/>
              <a:chOff x="4753236" y="2862001"/>
              <a:chExt cx="5119607" cy="576263"/>
            </a:xfrm>
          </p:grpSpPr>
          <p:grpSp>
            <p:nvGrpSpPr>
              <p:cNvPr id="64" name="组合 22"/>
              <p:cNvGrpSpPr>
                <a:grpSpLocks/>
              </p:cNvGrpSpPr>
              <p:nvPr/>
            </p:nvGrpSpPr>
            <p:grpSpPr bwMode="auto">
              <a:xfrm>
                <a:off x="4753236" y="2862001"/>
                <a:ext cx="576262" cy="576263"/>
                <a:chOff x="6170389" y="3371639"/>
                <a:chExt cx="576064" cy="576064"/>
              </a:xfrm>
            </p:grpSpPr>
            <p:sp>
              <p:nvSpPr>
                <p:cNvPr id="67" name="圆角矩形 11"/>
                <p:cNvSpPr>
                  <a:spLocks noChangeArrowheads="1"/>
                </p:cNvSpPr>
                <p:nvPr/>
              </p:nvSpPr>
              <p:spPr bwMode="auto">
                <a:xfrm>
                  <a:off x="6170389" y="3371639"/>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mn-lt"/>
                    <a:ea typeface="+mn-ea"/>
                    <a:cs typeface="+mn-ea"/>
                    <a:sym typeface="+mn-lt"/>
                  </a:endParaRPr>
                </a:p>
              </p:txBody>
            </p:sp>
            <p:sp>
              <p:nvSpPr>
                <p:cNvPr id="68" name="Freeform 13"/>
                <p:cNvSpPr>
                  <a:spLocks noEditPoints="1"/>
                </p:cNvSpPr>
                <p:nvPr/>
              </p:nvSpPr>
              <p:spPr bwMode="auto">
                <a:xfrm>
                  <a:off x="6293383" y="3504805"/>
                  <a:ext cx="330076" cy="309733"/>
                </a:xfrm>
                <a:custGeom>
                  <a:avLst/>
                  <a:gdLst>
                    <a:gd name="T0" fmla="*/ 0 w 957"/>
                    <a:gd name="T1" fmla="*/ 2147483646 h 885"/>
                    <a:gd name="T2" fmla="*/ 2147483646 w 957"/>
                    <a:gd name="T3" fmla="*/ 2147483646 h 885"/>
                    <a:gd name="T4" fmla="*/ 2147483646 w 957"/>
                    <a:gd name="T5" fmla="*/ 2147483646 h 885"/>
                    <a:gd name="T6" fmla="*/ 2147483646 w 957"/>
                    <a:gd name="T7" fmla="*/ 2147483646 h 885"/>
                    <a:gd name="T8" fmla="*/ 2147483646 w 957"/>
                    <a:gd name="T9" fmla="*/ 2147483646 h 885"/>
                    <a:gd name="T10" fmla="*/ 2147483646 w 957"/>
                    <a:gd name="T11" fmla="*/ 2147483646 h 885"/>
                    <a:gd name="T12" fmla="*/ 2147483646 w 957"/>
                    <a:gd name="T13" fmla="*/ 2147483646 h 885"/>
                    <a:gd name="T14" fmla="*/ 2147483646 w 957"/>
                    <a:gd name="T15" fmla="*/ 2147483646 h 885"/>
                    <a:gd name="T16" fmla="*/ 2147483646 w 957"/>
                    <a:gd name="T17" fmla="*/ 2147483646 h 885"/>
                    <a:gd name="T18" fmla="*/ 2147483646 w 957"/>
                    <a:gd name="T19" fmla="*/ 2147483646 h 885"/>
                    <a:gd name="T20" fmla="*/ 0 w 957"/>
                    <a:gd name="T21" fmla="*/ 2147483646 h 885"/>
                    <a:gd name="T22" fmla="*/ 2147483646 w 957"/>
                    <a:gd name="T23" fmla="*/ 2147483646 h 885"/>
                    <a:gd name="T24" fmla="*/ 2147483646 w 957"/>
                    <a:gd name="T25" fmla="*/ 2147483646 h 885"/>
                    <a:gd name="T26" fmla="*/ 2147483646 w 957"/>
                    <a:gd name="T27" fmla="*/ 2147483646 h 885"/>
                    <a:gd name="T28" fmla="*/ 2147483646 w 957"/>
                    <a:gd name="T29" fmla="*/ 2147483646 h 885"/>
                    <a:gd name="T30" fmla="*/ 2147483646 w 957"/>
                    <a:gd name="T31" fmla="*/ 2147483646 h 885"/>
                    <a:gd name="T32" fmla="*/ 2147483646 w 957"/>
                    <a:gd name="T33" fmla="*/ 2147483646 h 885"/>
                    <a:gd name="T34" fmla="*/ 2147483646 w 957"/>
                    <a:gd name="T35" fmla="*/ 2147483646 h 885"/>
                    <a:gd name="T36" fmla="*/ 2147483646 w 957"/>
                    <a:gd name="T37" fmla="*/ 2147483646 h 885"/>
                    <a:gd name="T38" fmla="*/ 2147483646 w 957"/>
                    <a:gd name="T39" fmla="*/ 2147483646 h 885"/>
                    <a:gd name="T40" fmla="*/ 2147483646 w 957"/>
                    <a:gd name="T41" fmla="*/ 2147483646 h 885"/>
                    <a:gd name="T42" fmla="*/ 2147483646 w 957"/>
                    <a:gd name="T43" fmla="*/ 2147483646 h 885"/>
                    <a:gd name="T44" fmla="*/ 2147483646 w 957"/>
                    <a:gd name="T45" fmla="*/ 2147483646 h 885"/>
                    <a:gd name="T46" fmla="*/ 2147483646 w 957"/>
                    <a:gd name="T47" fmla="*/ 2147483646 h 885"/>
                    <a:gd name="T48" fmla="*/ 2147483646 w 957"/>
                    <a:gd name="T49" fmla="*/ 2147483646 h 885"/>
                    <a:gd name="T50" fmla="*/ 2147483646 w 957"/>
                    <a:gd name="T51" fmla="*/ 2147483646 h 885"/>
                    <a:gd name="T52" fmla="*/ 2147483646 w 957"/>
                    <a:gd name="T53" fmla="*/ 2147483646 h 885"/>
                    <a:gd name="T54" fmla="*/ 2147483646 w 957"/>
                    <a:gd name="T55" fmla="*/ 2147483646 h 885"/>
                    <a:gd name="T56" fmla="*/ 2147483646 w 957"/>
                    <a:gd name="T57" fmla="*/ 2147483646 h 885"/>
                    <a:gd name="T58" fmla="*/ 2147483646 w 957"/>
                    <a:gd name="T59" fmla="*/ 2147483646 h 885"/>
                    <a:gd name="T60" fmla="*/ 2147483646 w 957"/>
                    <a:gd name="T61" fmla="*/ 2147483646 h 885"/>
                    <a:gd name="T62" fmla="*/ 2147483646 w 957"/>
                    <a:gd name="T63" fmla="*/ 2147483646 h 885"/>
                    <a:gd name="T64" fmla="*/ 2147483646 w 957"/>
                    <a:gd name="T65" fmla="*/ 2147483646 h 885"/>
                    <a:gd name="T66" fmla="*/ 2147483646 w 957"/>
                    <a:gd name="T67" fmla="*/ 2147483646 h 885"/>
                    <a:gd name="T68" fmla="*/ 2147483646 w 957"/>
                    <a:gd name="T69" fmla="*/ 2147483646 h 885"/>
                    <a:gd name="T70" fmla="*/ 2147483646 w 957"/>
                    <a:gd name="T71" fmla="*/ 2147483646 h 885"/>
                    <a:gd name="T72" fmla="*/ 2147483646 w 957"/>
                    <a:gd name="T73" fmla="*/ 2147483646 h 885"/>
                    <a:gd name="T74" fmla="*/ 2147483646 w 957"/>
                    <a:gd name="T75" fmla="*/ 2147483646 h 885"/>
                    <a:gd name="T76" fmla="*/ 2147483646 w 957"/>
                    <a:gd name="T77" fmla="*/ 2147483646 h 885"/>
                    <a:gd name="T78" fmla="*/ 2147483646 w 957"/>
                    <a:gd name="T79" fmla="*/ 2147483646 h 885"/>
                    <a:gd name="T80" fmla="*/ 2147483646 w 957"/>
                    <a:gd name="T81" fmla="*/ 2147483646 h 885"/>
                    <a:gd name="T82" fmla="*/ 2147483646 w 957"/>
                    <a:gd name="T83" fmla="*/ 2147483646 h 885"/>
                    <a:gd name="T84" fmla="*/ 2147483646 w 957"/>
                    <a:gd name="T85" fmla="*/ 2147483646 h 885"/>
                    <a:gd name="T86" fmla="*/ 2147483646 w 957"/>
                    <a:gd name="T87" fmla="*/ 2147483646 h 885"/>
                    <a:gd name="T88" fmla="*/ 2147483646 w 957"/>
                    <a:gd name="T89" fmla="*/ 2147483646 h 885"/>
                    <a:gd name="T90" fmla="*/ 2147483646 w 957"/>
                    <a:gd name="T91" fmla="*/ 2147483646 h 885"/>
                    <a:gd name="T92" fmla="*/ 2147483646 w 957"/>
                    <a:gd name="T93" fmla="*/ 2147483646 h 88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57" h="885">
                      <a:moveTo>
                        <a:pt x="0" y="155"/>
                      </a:moveTo>
                      <a:cubicBezTo>
                        <a:pt x="0" y="278"/>
                        <a:pt x="0" y="400"/>
                        <a:pt x="0" y="523"/>
                      </a:cubicBezTo>
                      <a:cubicBezTo>
                        <a:pt x="0" y="533"/>
                        <a:pt x="161" y="687"/>
                        <a:pt x="181" y="707"/>
                      </a:cubicBezTo>
                      <a:cubicBezTo>
                        <a:pt x="202" y="728"/>
                        <a:pt x="355" y="885"/>
                        <a:pt x="368" y="885"/>
                      </a:cubicBezTo>
                      <a:cubicBezTo>
                        <a:pt x="442" y="885"/>
                        <a:pt x="516" y="885"/>
                        <a:pt x="589" y="885"/>
                      </a:cubicBezTo>
                      <a:cubicBezTo>
                        <a:pt x="620" y="885"/>
                        <a:pt x="632" y="856"/>
                        <a:pt x="645" y="837"/>
                      </a:cubicBezTo>
                      <a:cubicBezTo>
                        <a:pt x="645" y="684"/>
                        <a:pt x="645" y="532"/>
                        <a:pt x="645" y="380"/>
                      </a:cubicBezTo>
                      <a:cubicBezTo>
                        <a:pt x="631" y="385"/>
                        <a:pt x="590" y="368"/>
                        <a:pt x="582" y="391"/>
                      </a:cubicBezTo>
                      <a:cubicBezTo>
                        <a:pt x="577" y="401"/>
                        <a:pt x="582" y="573"/>
                        <a:pt x="582" y="608"/>
                      </a:cubicBezTo>
                      <a:cubicBezTo>
                        <a:pt x="582" y="643"/>
                        <a:pt x="592" y="822"/>
                        <a:pt x="567" y="822"/>
                      </a:cubicBezTo>
                      <a:cubicBezTo>
                        <a:pt x="507" y="822"/>
                        <a:pt x="447" y="822"/>
                        <a:pt x="387" y="822"/>
                      </a:cubicBezTo>
                      <a:cubicBezTo>
                        <a:pt x="368" y="822"/>
                        <a:pt x="376" y="760"/>
                        <a:pt x="376" y="741"/>
                      </a:cubicBezTo>
                      <a:cubicBezTo>
                        <a:pt x="376" y="710"/>
                        <a:pt x="376" y="679"/>
                        <a:pt x="376" y="649"/>
                      </a:cubicBezTo>
                      <a:cubicBezTo>
                        <a:pt x="376" y="565"/>
                        <a:pt x="376" y="551"/>
                        <a:pt x="324" y="516"/>
                      </a:cubicBezTo>
                      <a:cubicBezTo>
                        <a:pt x="300" y="516"/>
                        <a:pt x="301" y="509"/>
                        <a:pt x="280" y="509"/>
                      </a:cubicBezTo>
                      <a:cubicBezTo>
                        <a:pt x="209" y="509"/>
                        <a:pt x="137" y="509"/>
                        <a:pt x="66" y="509"/>
                      </a:cubicBezTo>
                      <a:cubicBezTo>
                        <a:pt x="66" y="398"/>
                        <a:pt x="66" y="287"/>
                        <a:pt x="66" y="177"/>
                      </a:cubicBezTo>
                      <a:cubicBezTo>
                        <a:pt x="66" y="168"/>
                        <a:pt x="69" y="169"/>
                        <a:pt x="74" y="162"/>
                      </a:cubicBezTo>
                      <a:cubicBezTo>
                        <a:pt x="155" y="162"/>
                        <a:pt x="236" y="162"/>
                        <a:pt x="317" y="162"/>
                      </a:cubicBezTo>
                      <a:cubicBezTo>
                        <a:pt x="333" y="151"/>
                        <a:pt x="375" y="115"/>
                        <a:pt x="376" y="92"/>
                      </a:cubicBezTo>
                      <a:cubicBezTo>
                        <a:pt x="274" y="92"/>
                        <a:pt x="172" y="92"/>
                        <a:pt x="70" y="92"/>
                      </a:cubicBezTo>
                      <a:cubicBezTo>
                        <a:pt x="42" y="92"/>
                        <a:pt x="0" y="131"/>
                        <a:pt x="0" y="155"/>
                      </a:cubicBezTo>
                      <a:close/>
                      <a:moveTo>
                        <a:pt x="505" y="215"/>
                      </a:moveTo>
                      <a:lnTo>
                        <a:pt x="538" y="182"/>
                      </a:lnTo>
                      <a:lnTo>
                        <a:pt x="505" y="149"/>
                      </a:lnTo>
                      <a:cubicBezTo>
                        <a:pt x="504" y="148"/>
                        <a:pt x="504" y="146"/>
                        <a:pt x="505" y="145"/>
                      </a:cubicBezTo>
                      <a:lnTo>
                        <a:pt x="527" y="123"/>
                      </a:lnTo>
                      <a:cubicBezTo>
                        <a:pt x="528" y="122"/>
                        <a:pt x="530" y="122"/>
                        <a:pt x="531" y="123"/>
                      </a:cubicBezTo>
                      <a:lnTo>
                        <a:pt x="564" y="156"/>
                      </a:lnTo>
                      <a:lnTo>
                        <a:pt x="597" y="123"/>
                      </a:lnTo>
                      <a:cubicBezTo>
                        <a:pt x="599" y="122"/>
                        <a:pt x="601" y="122"/>
                        <a:pt x="602" y="123"/>
                      </a:cubicBezTo>
                      <a:lnTo>
                        <a:pt x="624" y="145"/>
                      </a:lnTo>
                      <a:cubicBezTo>
                        <a:pt x="625" y="146"/>
                        <a:pt x="625" y="148"/>
                        <a:pt x="624" y="149"/>
                      </a:cubicBezTo>
                      <a:lnTo>
                        <a:pt x="591" y="182"/>
                      </a:lnTo>
                      <a:lnTo>
                        <a:pt x="624" y="215"/>
                      </a:lnTo>
                      <a:cubicBezTo>
                        <a:pt x="625" y="217"/>
                        <a:pt x="625" y="219"/>
                        <a:pt x="624" y="220"/>
                      </a:cubicBezTo>
                      <a:lnTo>
                        <a:pt x="602" y="242"/>
                      </a:lnTo>
                      <a:cubicBezTo>
                        <a:pt x="601" y="243"/>
                        <a:pt x="599" y="243"/>
                        <a:pt x="597" y="242"/>
                      </a:cubicBezTo>
                      <a:lnTo>
                        <a:pt x="564" y="209"/>
                      </a:lnTo>
                      <a:lnTo>
                        <a:pt x="531" y="242"/>
                      </a:lnTo>
                      <a:cubicBezTo>
                        <a:pt x="530" y="243"/>
                        <a:pt x="528" y="243"/>
                        <a:pt x="527" y="242"/>
                      </a:cubicBezTo>
                      <a:lnTo>
                        <a:pt x="505" y="220"/>
                      </a:lnTo>
                      <a:cubicBezTo>
                        <a:pt x="504" y="219"/>
                        <a:pt x="504" y="217"/>
                        <a:pt x="505" y="215"/>
                      </a:cubicBezTo>
                      <a:close/>
                      <a:moveTo>
                        <a:pt x="780" y="332"/>
                      </a:moveTo>
                      <a:lnTo>
                        <a:pt x="944" y="496"/>
                      </a:lnTo>
                      <a:cubicBezTo>
                        <a:pt x="957" y="509"/>
                        <a:pt x="957" y="530"/>
                        <a:pt x="944" y="543"/>
                      </a:cubicBezTo>
                      <a:lnTo>
                        <a:pt x="925" y="562"/>
                      </a:lnTo>
                      <a:cubicBezTo>
                        <a:pt x="912" y="575"/>
                        <a:pt x="891" y="575"/>
                        <a:pt x="878" y="562"/>
                      </a:cubicBezTo>
                      <a:lnTo>
                        <a:pt x="714" y="398"/>
                      </a:lnTo>
                      <a:lnTo>
                        <a:pt x="780" y="332"/>
                      </a:lnTo>
                      <a:close/>
                      <a:moveTo>
                        <a:pt x="447" y="65"/>
                      </a:moveTo>
                      <a:cubicBezTo>
                        <a:pt x="512" y="0"/>
                        <a:pt x="617" y="0"/>
                        <a:pt x="682" y="65"/>
                      </a:cubicBezTo>
                      <a:cubicBezTo>
                        <a:pt x="740" y="123"/>
                        <a:pt x="747" y="213"/>
                        <a:pt x="701" y="278"/>
                      </a:cubicBezTo>
                      <a:lnTo>
                        <a:pt x="754" y="331"/>
                      </a:lnTo>
                      <a:cubicBezTo>
                        <a:pt x="756" y="333"/>
                        <a:pt x="756" y="337"/>
                        <a:pt x="754" y="339"/>
                      </a:cubicBezTo>
                      <a:lnTo>
                        <a:pt x="721" y="372"/>
                      </a:lnTo>
                      <a:cubicBezTo>
                        <a:pt x="719" y="374"/>
                        <a:pt x="715" y="374"/>
                        <a:pt x="713" y="372"/>
                      </a:cubicBezTo>
                      <a:lnTo>
                        <a:pt x="660" y="319"/>
                      </a:lnTo>
                      <a:cubicBezTo>
                        <a:pt x="595" y="364"/>
                        <a:pt x="505" y="358"/>
                        <a:pt x="447" y="300"/>
                      </a:cubicBezTo>
                      <a:cubicBezTo>
                        <a:pt x="382" y="235"/>
                        <a:pt x="382" y="130"/>
                        <a:pt x="447" y="65"/>
                      </a:cubicBezTo>
                      <a:close/>
                      <a:moveTo>
                        <a:pt x="486" y="104"/>
                      </a:moveTo>
                      <a:cubicBezTo>
                        <a:pt x="529" y="60"/>
                        <a:pt x="600" y="60"/>
                        <a:pt x="643" y="104"/>
                      </a:cubicBezTo>
                      <a:cubicBezTo>
                        <a:pt x="687" y="147"/>
                        <a:pt x="687" y="218"/>
                        <a:pt x="643" y="261"/>
                      </a:cubicBezTo>
                      <a:cubicBezTo>
                        <a:pt x="600" y="305"/>
                        <a:pt x="529" y="305"/>
                        <a:pt x="486" y="261"/>
                      </a:cubicBezTo>
                      <a:cubicBezTo>
                        <a:pt x="442" y="218"/>
                        <a:pt x="442" y="147"/>
                        <a:pt x="486" y="104"/>
                      </a:cubicBezTo>
                      <a:close/>
                      <a:moveTo>
                        <a:pt x="306" y="770"/>
                      </a:moveTo>
                      <a:cubicBezTo>
                        <a:pt x="304" y="706"/>
                        <a:pt x="303" y="643"/>
                        <a:pt x="302" y="579"/>
                      </a:cubicBezTo>
                      <a:cubicBezTo>
                        <a:pt x="241" y="579"/>
                        <a:pt x="179" y="579"/>
                        <a:pt x="118" y="579"/>
                      </a:cubicBezTo>
                      <a:cubicBezTo>
                        <a:pt x="117" y="580"/>
                        <a:pt x="116" y="581"/>
                        <a:pt x="115" y="581"/>
                      </a:cubicBezTo>
                      <a:cubicBezTo>
                        <a:pt x="179" y="644"/>
                        <a:pt x="242" y="707"/>
                        <a:pt x="306" y="770"/>
                      </a:cubicBezTo>
                      <a:close/>
                      <a:moveTo>
                        <a:pt x="110" y="225"/>
                      </a:moveTo>
                      <a:cubicBezTo>
                        <a:pt x="110" y="233"/>
                        <a:pt x="110" y="242"/>
                        <a:pt x="110" y="250"/>
                      </a:cubicBezTo>
                      <a:cubicBezTo>
                        <a:pt x="110" y="259"/>
                        <a:pt x="116" y="265"/>
                        <a:pt x="125" y="265"/>
                      </a:cubicBezTo>
                      <a:cubicBezTo>
                        <a:pt x="209" y="265"/>
                        <a:pt x="292" y="265"/>
                        <a:pt x="376" y="265"/>
                      </a:cubicBezTo>
                      <a:cubicBezTo>
                        <a:pt x="399" y="265"/>
                        <a:pt x="394" y="228"/>
                        <a:pt x="387" y="214"/>
                      </a:cubicBezTo>
                      <a:cubicBezTo>
                        <a:pt x="338" y="214"/>
                        <a:pt x="288" y="214"/>
                        <a:pt x="239" y="214"/>
                      </a:cubicBezTo>
                      <a:cubicBezTo>
                        <a:pt x="209" y="214"/>
                        <a:pt x="110" y="206"/>
                        <a:pt x="110" y="225"/>
                      </a:cubicBezTo>
                      <a:close/>
                      <a:moveTo>
                        <a:pt x="110" y="405"/>
                      </a:moveTo>
                      <a:cubicBezTo>
                        <a:pt x="110" y="416"/>
                        <a:pt x="110" y="427"/>
                        <a:pt x="110" y="439"/>
                      </a:cubicBezTo>
                      <a:cubicBezTo>
                        <a:pt x="110" y="447"/>
                        <a:pt x="113" y="450"/>
                        <a:pt x="121" y="450"/>
                      </a:cubicBezTo>
                      <a:cubicBezTo>
                        <a:pt x="211" y="450"/>
                        <a:pt x="301" y="450"/>
                        <a:pt x="390" y="450"/>
                      </a:cubicBezTo>
                      <a:cubicBezTo>
                        <a:pt x="392" y="440"/>
                        <a:pt x="400" y="402"/>
                        <a:pt x="379" y="402"/>
                      </a:cubicBezTo>
                      <a:cubicBezTo>
                        <a:pt x="296" y="402"/>
                        <a:pt x="212" y="402"/>
                        <a:pt x="129" y="402"/>
                      </a:cubicBezTo>
                      <a:cubicBezTo>
                        <a:pt x="123" y="402"/>
                        <a:pt x="115" y="404"/>
                        <a:pt x="110" y="405"/>
                      </a:cubicBezTo>
                      <a:close/>
                      <a:moveTo>
                        <a:pt x="110" y="328"/>
                      </a:moveTo>
                      <a:cubicBezTo>
                        <a:pt x="110" y="333"/>
                        <a:pt x="110" y="338"/>
                        <a:pt x="110" y="343"/>
                      </a:cubicBezTo>
                      <a:cubicBezTo>
                        <a:pt x="110" y="351"/>
                        <a:pt x="113" y="351"/>
                        <a:pt x="118" y="357"/>
                      </a:cubicBezTo>
                      <a:cubicBezTo>
                        <a:pt x="205" y="357"/>
                        <a:pt x="292" y="357"/>
                        <a:pt x="379" y="357"/>
                      </a:cubicBezTo>
                      <a:cubicBezTo>
                        <a:pt x="384" y="355"/>
                        <a:pt x="389" y="353"/>
                        <a:pt x="394" y="350"/>
                      </a:cubicBezTo>
                      <a:cubicBezTo>
                        <a:pt x="394" y="344"/>
                        <a:pt x="394" y="338"/>
                        <a:pt x="394" y="332"/>
                      </a:cubicBezTo>
                      <a:cubicBezTo>
                        <a:pt x="394" y="320"/>
                        <a:pt x="390" y="317"/>
                        <a:pt x="387" y="309"/>
                      </a:cubicBezTo>
                      <a:cubicBezTo>
                        <a:pt x="336" y="309"/>
                        <a:pt x="286" y="309"/>
                        <a:pt x="236" y="309"/>
                      </a:cubicBezTo>
                      <a:cubicBezTo>
                        <a:pt x="211" y="309"/>
                        <a:pt x="187" y="309"/>
                        <a:pt x="162" y="309"/>
                      </a:cubicBezTo>
                      <a:cubicBezTo>
                        <a:pt x="131" y="310"/>
                        <a:pt x="110" y="299"/>
                        <a:pt x="110" y="3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cs typeface="+mn-ea"/>
                    <a:sym typeface="+mn-lt"/>
                  </a:endParaRPr>
                </a:p>
              </p:txBody>
            </p:sp>
          </p:grpSp>
          <p:sp>
            <p:nvSpPr>
              <p:cNvPr id="65" name="Rectangle 14"/>
              <p:cNvSpPr>
                <a:spLocks noChangeArrowheads="1"/>
              </p:cNvSpPr>
              <p:nvPr/>
            </p:nvSpPr>
            <p:spPr bwMode="auto">
              <a:xfrm>
                <a:off x="5581874" y="3017576"/>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mn-lt"/>
                    <a:ea typeface="+mn-ea"/>
                    <a:cs typeface="+mn-ea"/>
                    <a:sym typeface="+mn-lt"/>
                  </a:rPr>
                  <a:t>PART </a:t>
                </a:r>
                <a:r>
                  <a:rPr lang="en-US" altLang="zh-CN" sz="1600" b="1" dirty="0">
                    <a:solidFill>
                      <a:srgbClr val="313D51"/>
                    </a:solidFill>
                    <a:latin typeface="+mn-lt"/>
                    <a:ea typeface="+mn-ea"/>
                    <a:cs typeface="+mn-ea"/>
                    <a:sym typeface="+mn-lt"/>
                  </a:rPr>
                  <a:t>2</a:t>
                </a:r>
                <a:endParaRPr lang="zh-CN" altLang="en-US" sz="1800" b="1" dirty="0">
                  <a:solidFill>
                    <a:srgbClr val="313D51"/>
                  </a:solidFill>
                  <a:latin typeface="+mn-lt"/>
                  <a:ea typeface="+mn-ea"/>
                  <a:cs typeface="+mn-ea"/>
                  <a:sym typeface="+mn-lt"/>
                </a:endParaRPr>
              </a:p>
            </p:txBody>
          </p:sp>
          <p:sp>
            <p:nvSpPr>
              <p:cNvPr id="66" name="TextBox 59"/>
              <p:cNvSpPr txBox="1">
                <a:spLocks noChangeArrowheads="1"/>
              </p:cNvSpPr>
              <p:nvPr/>
            </p:nvSpPr>
            <p:spPr bwMode="auto">
              <a:xfrm>
                <a:off x="6566161" y="2971856"/>
                <a:ext cx="3306682" cy="43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313D51"/>
                    </a:solidFill>
                    <a:latin typeface="+mn-lt"/>
                    <a:ea typeface="+mn-ea"/>
                    <a:cs typeface="+mn-ea"/>
                    <a:sym typeface="+mn-lt"/>
                  </a:rPr>
                  <a:t>AI Powered Search</a:t>
                </a:r>
              </a:p>
            </p:txBody>
          </p:sp>
        </p:grpSp>
        <p:grpSp>
          <p:nvGrpSpPr>
            <p:cNvPr id="61" name="组合 60"/>
            <p:cNvGrpSpPr/>
            <p:nvPr/>
          </p:nvGrpSpPr>
          <p:grpSpPr>
            <a:xfrm flipH="1">
              <a:off x="6433491" y="3012031"/>
              <a:ext cx="4171535" cy="80892"/>
              <a:chOff x="2272062" y="2596259"/>
              <a:chExt cx="4173708" cy="80934"/>
            </a:xfrm>
          </p:grpSpPr>
          <p:cxnSp>
            <p:nvCxnSpPr>
              <p:cNvPr id="62" name="直接连接符 6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63" name="矩形 6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grpSp>
        <p:nvGrpSpPr>
          <p:cNvPr id="69" name="组合 68"/>
          <p:cNvGrpSpPr/>
          <p:nvPr/>
        </p:nvGrpSpPr>
        <p:grpSpPr>
          <a:xfrm>
            <a:off x="3315821" y="4146075"/>
            <a:ext cx="4966727" cy="576262"/>
            <a:chOff x="5714354" y="3382138"/>
            <a:chExt cx="4890672" cy="576262"/>
          </a:xfrm>
        </p:grpSpPr>
        <p:grpSp>
          <p:nvGrpSpPr>
            <p:cNvPr id="70" name="组合 69"/>
            <p:cNvGrpSpPr/>
            <p:nvPr/>
          </p:nvGrpSpPr>
          <p:grpSpPr>
            <a:xfrm>
              <a:off x="5714354" y="3382138"/>
              <a:ext cx="1557620" cy="576262"/>
              <a:chOff x="4753236" y="3654164"/>
              <a:chExt cx="1557620" cy="576262"/>
            </a:xfrm>
          </p:grpSpPr>
          <p:grpSp>
            <p:nvGrpSpPr>
              <p:cNvPr id="74" name="组合 23"/>
              <p:cNvGrpSpPr>
                <a:grpSpLocks/>
              </p:cNvGrpSpPr>
              <p:nvPr/>
            </p:nvGrpSpPr>
            <p:grpSpPr bwMode="auto">
              <a:xfrm>
                <a:off x="4753236" y="3654164"/>
                <a:ext cx="576262" cy="576262"/>
                <a:chOff x="6170389" y="4163727"/>
                <a:chExt cx="576064" cy="576064"/>
              </a:xfrm>
            </p:grpSpPr>
            <p:sp>
              <p:nvSpPr>
                <p:cNvPr id="77" name="圆角矩形 12"/>
                <p:cNvSpPr>
                  <a:spLocks noChangeArrowheads="1"/>
                </p:cNvSpPr>
                <p:nvPr/>
              </p:nvSpPr>
              <p:spPr bwMode="auto">
                <a:xfrm>
                  <a:off x="6170389" y="4163727"/>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mn-lt"/>
                    <a:ea typeface="+mn-ea"/>
                    <a:cs typeface="+mn-ea"/>
                    <a:sym typeface="+mn-lt"/>
                  </a:endParaRPr>
                </a:p>
              </p:txBody>
            </p:sp>
            <p:sp>
              <p:nvSpPr>
                <p:cNvPr id="78" name="Freeform 12"/>
                <p:cNvSpPr>
                  <a:spLocks noEditPoints="1"/>
                </p:cNvSpPr>
                <p:nvPr/>
              </p:nvSpPr>
              <p:spPr bwMode="auto">
                <a:xfrm>
                  <a:off x="6278404" y="4253861"/>
                  <a:ext cx="378197" cy="364816"/>
                </a:xfrm>
                <a:custGeom>
                  <a:avLst/>
                  <a:gdLst>
                    <a:gd name="T0" fmla="*/ 2147483646 w 1022"/>
                    <a:gd name="T1" fmla="*/ 2147483646 h 973"/>
                    <a:gd name="T2" fmla="*/ 2147483646 w 1022"/>
                    <a:gd name="T3" fmla="*/ 2147483646 h 973"/>
                    <a:gd name="T4" fmla="*/ 2147483646 w 1022"/>
                    <a:gd name="T5" fmla="*/ 2147483646 h 973"/>
                    <a:gd name="T6" fmla="*/ 2147483646 w 1022"/>
                    <a:gd name="T7" fmla="*/ 2147483646 h 973"/>
                    <a:gd name="T8" fmla="*/ 2147483646 w 1022"/>
                    <a:gd name="T9" fmla="*/ 2147483646 h 973"/>
                    <a:gd name="T10" fmla="*/ 2147483646 w 1022"/>
                    <a:gd name="T11" fmla="*/ 2147483646 h 973"/>
                    <a:gd name="T12" fmla="*/ 2147483646 w 1022"/>
                    <a:gd name="T13" fmla="*/ 2147483646 h 973"/>
                    <a:gd name="T14" fmla="*/ 2147483646 w 1022"/>
                    <a:gd name="T15" fmla="*/ 2147483646 h 973"/>
                    <a:gd name="T16" fmla="*/ 2147483646 w 1022"/>
                    <a:gd name="T17" fmla="*/ 2147483646 h 973"/>
                    <a:gd name="T18" fmla="*/ 2147483646 w 1022"/>
                    <a:gd name="T19" fmla="*/ 2147483646 h 973"/>
                    <a:gd name="T20" fmla="*/ 2147483646 w 1022"/>
                    <a:gd name="T21" fmla="*/ 2147483646 h 973"/>
                    <a:gd name="T22" fmla="*/ 2147483646 w 1022"/>
                    <a:gd name="T23" fmla="*/ 2147483646 h 973"/>
                    <a:gd name="T24" fmla="*/ 2147483646 w 1022"/>
                    <a:gd name="T25" fmla="*/ 2147483646 h 973"/>
                    <a:gd name="T26" fmla="*/ 2147483646 w 1022"/>
                    <a:gd name="T27" fmla="*/ 2147483646 h 973"/>
                    <a:gd name="T28" fmla="*/ 2147483646 w 1022"/>
                    <a:gd name="T29" fmla="*/ 2147483646 h 973"/>
                    <a:gd name="T30" fmla="*/ 2147483646 w 1022"/>
                    <a:gd name="T31" fmla="*/ 2147483646 h 973"/>
                    <a:gd name="T32" fmla="*/ 2147483646 w 1022"/>
                    <a:gd name="T33" fmla="*/ 2147483646 h 973"/>
                    <a:gd name="T34" fmla="*/ 2147483646 w 1022"/>
                    <a:gd name="T35" fmla="*/ 2147483646 h 973"/>
                    <a:gd name="T36" fmla="*/ 2147483646 w 1022"/>
                    <a:gd name="T37" fmla="*/ 2147483646 h 973"/>
                    <a:gd name="T38" fmla="*/ 2147483646 w 1022"/>
                    <a:gd name="T39" fmla="*/ 2147483646 h 973"/>
                    <a:gd name="T40" fmla="*/ 2147483646 w 1022"/>
                    <a:gd name="T41" fmla="*/ 2147483646 h 973"/>
                    <a:gd name="T42" fmla="*/ 2147483646 w 1022"/>
                    <a:gd name="T43" fmla="*/ 2147483646 h 973"/>
                    <a:gd name="T44" fmla="*/ 2147483646 w 1022"/>
                    <a:gd name="T45" fmla="*/ 2147483646 h 973"/>
                    <a:gd name="T46" fmla="*/ 2147483646 w 1022"/>
                    <a:gd name="T47" fmla="*/ 2147483646 h 973"/>
                    <a:gd name="T48" fmla="*/ 2147483646 w 1022"/>
                    <a:gd name="T49" fmla="*/ 2147483646 h 973"/>
                    <a:gd name="T50" fmla="*/ 2147483646 w 1022"/>
                    <a:gd name="T51" fmla="*/ 2147483646 h 973"/>
                    <a:gd name="T52" fmla="*/ 2147483646 w 1022"/>
                    <a:gd name="T53" fmla="*/ 2147483646 h 973"/>
                    <a:gd name="T54" fmla="*/ 2147483646 w 1022"/>
                    <a:gd name="T55" fmla="*/ 2147483646 h 973"/>
                    <a:gd name="T56" fmla="*/ 2147483646 w 1022"/>
                    <a:gd name="T57" fmla="*/ 2147483646 h 973"/>
                    <a:gd name="T58" fmla="*/ 2147483646 w 1022"/>
                    <a:gd name="T59" fmla="*/ 2147483646 h 973"/>
                    <a:gd name="T60" fmla="*/ 2147483646 w 1022"/>
                    <a:gd name="T61" fmla="*/ 2147483646 h 973"/>
                    <a:gd name="T62" fmla="*/ 2147483646 w 1022"/>
                    <a:gd name="T63" fmla="*/ 2147483646 h 973"/>
                    <a:gd name="T64" fmla="*/ 2147483646 w 1022"/>
                    <a:gd name="T65" fmla="*/ 2147483646 h 973"/>
                    <a:gd name="T66" fmla="*/ 2147483646 w 1022"/>
                    <a:gd name="T67" fmla="*/ 2147483646 h 973"/>
                    <a:gd name="T68" fmla="*/ 2147483646 w 1022"/>
                    <a:gd name="T69" fmla="*/ 2147483646 h 973"/>
                    <a:gd name="T70" fmla="*/ 2147483646 w 1022"/>
                    <a:gd name="T71" fmla="*/ 2147483646 h 973"/>
                    <a:gd name="T72" fmla="*/ 2147483646 w 1022"/>
                    <a:gd name="T73" fmla="*/ 2147483646 h 973"/>
                    <a:gd name="T74" fmla="*/ 2147483646 w 1022"/>
                    <a:gd name="T75" fmla="*/ 2147483646 h 973"/>
                    <a:gd name="T76" fmla="*/ 2147483646 w 1022"/>
                    <a:gd name="T77" fmla="*/ 2147483646 h 973"/>
                    <a:gd name="T78" fmla="*/ 2147483646 w 1022"/>
                    <a:gd name="T79" fmla="*/ 2147483646 h 973"/>
                    <a:gd name="T80" fmla="*/ 2147483646 w 1022"/>
                    <a:gd name="T81" fmla="*/ 2147483646 h 973"/>
                    <a:gd name="T82" fmla="*/ 2147483646 w 1022"/>
                    <a:gd name="T83" fmla="*/ 2147483646 h 973"/>
                    <a:gd name="T84" fmla="*/ 2147483646 w 1022"/>
                    <a:gd name="T85" fmla="*/ 2147483646 h 973"/>
                    <a:gd name="T86" fmla="*/ 2147483646 w 1022"/>
                    <a:gd name="T87" fmla="*/ 2147483646 h 97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2" h="973">
                      <a:moveTo>
                        <a:pt x="596" y="882"/>
                      </a:moveTo>
                      <a:lnTo>
                        <a:pt x="426" y="882"/>
                      </a:lnTo>
                      <a:cubicBezTo>
                        <a:pt x="414" y="882"/>
                        <a:pt x="403" y="892"/>
                        <a:pt x="403" y="904"/>
                      </a:cubicBezTo>
                      <a:cubicBezTo>
                        <a:pt x="403" y="916"/>
                        <a:pt x="414" y="926"/>
                        <a:pt x="426" y="926"/>
                      </a:cubicBezTo>
                      <a:lnTo>
                        <a:pt x="596" y="926"/>
                      </a:lnTo>
                      <a:cubicBezTo>
                        <a:pt x="609" y="926"/>
                        <a:pt x="619" y="916"/>
                        <a:pt x="619" y="904"/>
                      </a:cubicBezTo>
                      <a:cubicBezTo>
                        <a:pt x="619" y="892"/>
                        <a:pt x="609" y="882"/>
                        <a:pt x="596" y="882"/>
                      </a:cubicBezTo>
                      <a:close/>
                      <a:moveTo>
                        <a:pt x="596" y="813"/>
                      </a:moveTo>
                      <a:lnTo>
                        <a:pt x="596" y="813"/>
                      </a:lnTo>
                      <a:lnTo>
                        <a:pt x="426" y="813"/>
                      </a:lnTo>
                      <a:cubicBezTo>
                        <a:pt x="414" y="813"/>
                        <a:pt x="403" y="823"/>
                        <a:pt x="403" y="835"/>
                      </a:cubicBezTo>
                      <a:cubicBezTo>
                        <a:pt x="403" y="848"/>
                        <a:pt x="414" y="858"/>
                        <a:pt x="426" y="858"/>
                      </a:cubicBezTo>
                      <a:lnTo>
                        <a:pt x="596" y="858"/>
                      </a:lnTo>
                      <a:cubicBezTo>
                        <a:pt x="609" y="858"/>
                        <a:pt x="619" y="848"/>
                        <a:pt x="619" y="835"/>
                      </a:cubicBezTo>
                      <a:cubicBezTo>
                        <a:pt x="619" y="823"/>
                        <a:pt x="609" y="813"/>
                        <a:pt x="596" y="813"/>
                      </a:cubicBezTo>
                      <a:close/>
                      <a:moveTo>
                        <a:pt x="511" y="973"/>
                      </a:moveTo>
                      <a:lnTo>
                        <a:pt x="511" y="973"/>
                      </a:lnTo>
                      <a:lnTo>
                        <a:pt x="585" y="946"/>
                      </a:lnTo>
                      <a:lnTo>
                        <a:pt x="437" y="946"/>
                      </a:lnTo>
                      <a:lnTo>
                        <a:pt x="511" y="973"/>
                      </a:lnTo>
                      <a:close/>
                      <a:moveTo>
                        <a:pt x="514" y="261"/>
                      </a:moveTo>
                      <a:lnTo>
                        <a:pt x="514" y="261"/>
                      </a:lnTo>
                      <a:lnTo>
                        <a:pt x="508" y="261"/>
                      </a:lnTo>
                      <a:cubicBezTo>
                        <a:pt x="384" y="261"/>
                        <a:pt x="272" y="362"/>
                        <a:pt x="272" y="486"/>
                      </a:cubicBezTo>
                      <a:cubicBezTo>
                        <a:pt x="272" y="611"/>
                        <a:pt x="377" y="682"/>
                        <a:pt x="388" y="721"/>
                      </a:cubicBezTo>
                      <a:cubicBezTo>
                        <a:pt x="398" y="759"/>
                        <a:pt x="388" y="778"/>
                        <a:pt x="416" y="787"/>
                      </a:cubicBezTo>
                      <a:cubicBezTo>
                        <a:pt x="444" y="796"/>
                        <a:pt x="508" y="794"/>
                        <a:pt x="508" y="794"/>
                      </a:cubicBezTo>
                      <a:lnTo>
                        <a:pt x="514" y="794"/>
                      </a:lnTo>
                      <a:cubicBezTo>
                        <a:pt x="514" y="794"/>
                        <a:pt x="578" y="796"/>
                        <a:pt x="606" y="787"/>
                      </a:cubicBezTo>
                      <a:cubicBezTo>
                        <a:pt x="634" y="778"/>
                        <a:pt x="624" y="759"/>
                        <a:pt x="634" y="721"/>
                      </a:cubicBezTo>
                      <a:cubicBezTo>
                        <a:pt x="645" y="682"/>
                        <a:pt x="750" y="611"/>
                        <a:pt x="750" y="486"/>
                      </a:cubicBezTo>
                      <a:cubicBezTo>
                        <a:pt x="750" y="362"/>
                        <a:pt x="638" y="261"/>
                        <a:pt x="514" y="261"/>
                      </a:cubicBezTo>
                      <a:close/>
                      <a:moveTo>
                        <a:pt x="201" y="527"/>
                      </a:moveTo>
                      <a:lnTo>
                        <a:pt x="201" y="527"/>
                      </a:lnTo>
                      <a:cubicBezTo>
                        <a:pt x="201" y="509"/>
                        <a:pt x="183" y="495"/>
                        <a:pt x="162" y="495"/>
                      </a:cubicBezTo>
                      <a:lnTo>
                        <a:pt x="39" y="495"/>
                      </a:lnTo>
                      <a:cubicBezTo>
                        <a:pt x="17" y="495"/>
                        <a:pt x="0" y="509"/>
                        <a:pt x="0" y="527"/>
                      </a:cubicBezTo>
                      <a:cubicBezTo>
                        <a:pt x="0" y="544"/>
                        <a:pt x="17" y="558"/>
                        <a:pt x="39" y="558"/>
                      </a:cubicBezTo>
                      <a:lnTo>
                        <a:pt x="162" y="558"/>
                      </a:lnTo>
                      <a:cubicBezTo>
                        <a:pt x="183" y="558"/>
                        <a:pt x="201" y="544"/>
                        <a:pt x="201" y="527"/>
                      </a:cubicBezTo>
                      <a:close/>
                      <a:moveTo>
                        <a:pt x="983" y="495"/>
                      </a:moveTo>
                      <a:lnTo>
                        <a:pt x="983" y="495"/>
                      </a:lnTo>
                      <a:lnTo>
                        <a:pt x="860" y="495"/>
                      </a:lnTo>
                      <a:cubicBezTo>
                        <a:pt x="839" y="495"/>
                        <a:pt x="822" y="509"/>
                        <a:pt x="822" y="527"/>
                      </a:cubicBezTo>
                      <a:cubicBezTo>
                        <a:pt x="822" y="544"/>
                        <a:pt x="839" y="558"/>
                        <a:pt x="860" y="558"/>
                      </a:cubicBezTo>
                      <a:lnTo>
                        <a:pt x="983" y="558"/>
                      </a:lnTo>
                      <a:cubicBezTo>
                        <a:pt x="1005" y="558"/>
                        <a:pt x="1022" y="544"/>
                        <a:pt x="1022" y="527"/>
                      </a:cubicBezTo>
                      <a:cubicBezTo>
                        <a:pt x="1022" y="509"/>
                        <a:pt x="1005" y="495"/>
                        <a:pt x="983" y="495"/>
                      </a:cubicBezTo>
                      <a:close/>
                      <a:moveTo>
                        <a:pt x="782" y="296"/>
                      </a:moveTo>
                      <a:lnTo>
                        <a:pt x="782" y="296"/>
                      </a:lnTo>
                      <a:lnTo>
                        <a:pt x="869" y="209"/>
                      </a:lnTo>
                      <a:cubicBezTo>
                        <a:pt x="885" y="194"/>
                        <a:pt x="887" y="172"/>
                        <a:pt x="874" y="159"/>
                      </a:cubicBezTo>
                      <a:cubicBezTo>
                        <a:pt x="862" y="147"/>
                        <a:pt x="839" y="149"/>
                        <a:pt x="824" y="164"/>
                      </a:cubicBezTo>
                      <a:lnTo>
                        <a:pt x="737" y="251"/>
                      </a:lnTo>
                      <a:cubicBezTo>
                        <a:pt x="722" y="266"/>
                        <a:pt x="720" y="289"/>
                        <a:pt x="732" y="301"/>
                      </a:cubicBezTo>
                      <a:cubicBezTo>
                        <a:pt x="745" y="314"/>
                        <a:pt x="767" y="311"/>
                        <a:pt x="782" y="296"/>
                      </a:cubicBezTo>
                      <a:close/>
                      <a:moveTo>
                        <a:pt x="508" y="201"/>
                      </a:moveTo>
                      <a:lnTo>
                        <a:pt x="508" y="201"/>
                      </a:lnTo>
                      <a:cubicBezTo>
                        <a:pt x="526" y="201"/>
                        <a:pt x="540" y="183"/>
                        <a:pt x="540" y="162"/>
                      </a:cubicBezTo>
                      <a:lnTo>
                        <a:pt x="540" y="39"/>
                      </a:lnTo>
                      <a:cubicBezTo>
                        <a:pt x="540" y="18"/>
                        <a:pt x="526" y="0"/>
                        <a:pt x="508" y="0"/>
                      </a:cubicBezTo>
                      <a:cubicBezTo>
                        <a:pt x="491" y="0"/>
                        <a:pt x="476" y="18"/>
                        <a:pt x="476" y="39"/>
                      </a:cubicBezTo>
                      <a:lnTo>
                        <a:pt x="476" y="162"/>
                      </a:lnTo>
                      <a:cubicBezTo>
                        <a:pt x="476" y="183"/>
                        <a:pt x="491" y="201"/>
                        <a:pt x="508" y="201"/>
                      </a:cubicBezTo>
                      <a:close/>
                      <a:moveTo>
                        <a:pt x="229" y="283"/>
                      </a:moveTo>
                      <a:lnTo>
                        <a:pt x="229" y="283"/>
                      </a:lnTo>
                      <a:cubicBezTo>
                        <a:pt x="244" y="299"/>
                        <a:pt x="267" y="301"/>
                        <a:pt x="279" y="288"/>
                      </a:cubicBezTo>
                      <a:cubicBezTo>
                        <a:pt x="292" y="276"/>
                        <a:pt x="289" y="254"/>
                        <a:pt x="274" y="238"/>
                      </a:cubicBezTo>
                      <a:lnTo>
                        <a:pt x="187" y="151"/>
                      </a:lnTo>
                      <a:cubicBezTo>
                        <a:pt x="172" y="136"/>
                        <a:pt x="149" y="134"/>
                        <a:pt x="137" y="146"/>
                      </a:cubicBezTo>
                      <a:cubicBezTo>
                        <a:pt x="125" y="159"/>
                        <a:pt x="127" y="181"/>
                        <a:pt x="142" y="196"/>
                      </a:cubicBezTo>
                      <a:lnTo>
                        <a:pt x="229" y="283"/>
                      </a:lnTo>
                      <a:close/>
                      <a:moveTo>
                        <a:pt x="240" y="756"/>
                      </a:moveTo>
                      <a:lnTo>
                        <a:pt x="240" y="756"/>
                      </a:lnTo>
                      <a:lnTo>
                        <a:pt x="153" y="843"/>
                      </a:lnTo>
                      <a:cubicBezTo>
                        <a:pt x="137" y="859"/>
                        <a:pt x="135" y="881"/>
                        <a:pt x="148" y="894"/>
                      </a:cubicBezTo>
                      <a:cubicBezTo>
                        <a:pt x="160" y="906"/>
                        <a:pt x="183" y="904"/>
                        <a:pt x="198" y="889"/>
                      </a:cubicBezTo>
                      <a:lnTo>
                        <a:pt x="285" y="802"/>
                      </a:lnTo>
                      <a:cubicBezTo>
                        <a:pt x="300" y="786"/>
                        <a:pt x="302" y="764"/>
                        <a:pt x="290" y="751"/>
                      </a:cubicBezTo>
                      <a:cubicBezTo>
                        <a:pt x="277" y="739"/>
                        <a:pt x="255" y="741"/>
                        <a:pt x="240" y="756"/>
                      </a:cubicBezTo>
                      <a:close/>
                      <a:moveTo>
                        <a:pt x="793" y="769"/>
                      </a:moveTo>
                      <a:lnTo>
                        <a:pt x="793" y="769"/>
                      </a:lnTo>
                      <a:cubicBezTo>
                        <a:pt x="778" y="754"/>
                        <a:pt x="755" y="752"/>
                        <a:pt x="743" y="764"/>
                      </a:cubicBezTo>
                      <a:cubicBezTo>
                        <a:pt x="731" y="777"/>
                        <a:pt x="733" y="799"/>
                        <a:pt x="748" y="814"/>
                      </a:cubicBezTo>
                      <a:lnTo>
                        <a:pt x="835" y="901"/>
                      </a:lnTo>
                      <a:cubicBezTo>
                        <a:pt x="850" y="916"/>
                        <a:pt x="873" y="919"/>
                        <a:pt x="885" y="906"/>
                      </a:cubicBezTo>
                      <a:cubicBezTo>
                        <a:pt x="897" y="894"/>
                        <a:pt x="895" y="871"/>
                        <a:pt x="880" y="856"/>
                      </a:cubicBezTo>
                      <a:lnTo>
                        <a:pt x="793" y="7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cs typeface="+mn-ea"/>
                    <a:sym typeface="+mn-lt"/>
                  </a:endParaRPr>
                </a:p>
              </p:txBody>
            </p:sp>
          </p:grpSp>
          <p:sp>
            <p:nvSpPr>
              <p:cNvPr id="75" name="Rectangle 14"/>
              <p:cNvSpPr>
                <a:spLocks noChangeArrowheads="1"/>
              </p:cNvSpPr>
              <p:nvPr/>
            </p:nvSpPr>
            <p:spPr bwMode="auto">
              <a:xfrm>
                <a:off x="5581874" y="3809739"/>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mn-lt"/>
                    <a:ea typeface="+mn-ea"/>
                    <a:cs typeface="+mn-ea"/>
                    <a:sym typeface="+mn-lt"/>
                  </a:rPr>
                  <a:t>PART </a:t>
                </a:r>
                <a:r>
                  <a:rPr lang="en-US" altLang="zh-CN" sz="1600" b="1" dirty="0">
                    <a:solidFill>
                      <a:srgbClr val="313D51"/>
                    </a:solidFill>
                    <a:latin typeface="+mn-lt"/>
                    <a:ea typeface="+mn-ea"/>
                    <a:cs typeface="+mn-ea"/>
                    <a:sym typeface="+mn-lt"/>
                  </a:rPr>
                  <a:t>3</a:t>
                </a:r>
                <a:endParaRPr lang="zh-CN" altLang="en-US" sz="1800" b="1" dirty="0">
                  <a:solidFill>
                    <a:srgbClr val="313D51"/>
                  </a:solidFill>
                  <a:latin typeface="+mn-lt"/>
                  <a:ea typeface="+mn-ea"/>
                  <a:cs typeface="+mn-ea"/>
                  <a:sym typeface="+mn-lt"/>
                </a:endParaRPr>
              </a:p>
            </p:txBody>
          </p:sp>
        </p:grpSp>
        <p:grpSp>
          <p:nvGrpSpPr>
            <p:cNvPr id="71" name="组合 70"/>
            <p:cNvGrpSpPr/>
            <p:nvPr/>
          </p:nvGrpSpPr>
          <p:grpSpPr>
            <a:xfrm flipH="1">
              <a:off x="6433491" y="3876848"/>
              <a:ext cx="4171535" cy="80892"/>
              <a:chOff x="2272062" y="2596259"/>
              <a:chExt cx="4173708" cy="80934"/>
            </a:xfrm>
          </p:grpSpPr>
          <p:cxnSp>
            <p:nvCxnSpPr>
              <p:cNvPr id="72" name="直接连接符 7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73" name="矩形 7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grpSp>
        <p:nvGrpSpPr>
          <p:cNvPr id="79" name="组合 78"/>
          <p:cNvGrpSpPr/>
          <p:nvPr/>
        </p:nvGrpSpPr>
        <p:grpSpPr>
          <a:xfrm>
            <a:off x="3315822" y="5008306"/>
            <a:ext cx="4890672" cy="578188"/>
            <a:chOff x="5714354" y="4244369"/>
            <a:chExt cx="4890672" cy="578188"/>
          </a:xfrm>
        </p:grpSpPr>
        <p:grpSp>
          <p:nvGrpSpPr>
            <p:cNvPr id="80" name="组合 79"/>
            <p:cNvGrpSpPr/>
            <p:nvPr/>
          </p:nvGrpSpPr>
          <p:grpSpPr>
            <a:xfrm>
              <a:off x="5714354" y="4244369"/>
              <a:ext cx="1557620" cy="576263"/>
              <a:chOff x="4753236" y="4446326"/>
              <a:chExt cx="1557620" cy="576263"/>
            </a:xfrm>
          </p:grpSpPr>
          <p:grpSp>
            <p:nvGrpSpPr>
              <p:cNvPr id="84" name="组合 24"/>
              <p:cNvGrpSpPr>
                <a:grpSpLocks/>
              </p:cNvGrpSpPr>
              <p:nvPr/>
            </p:nvGrpSpPr>
            <p:grpSpPr bwMode="auto">
              <a:xfrm>
                <a:off x="4753236" y="4446326"/>
                <a:ext cx="576262" cy="576263"/>
                <a:chOff x="6170389" y="4955815"/>
                <a:chExt cx="576064" cy="576064"/>
              </a:xfrm>
            </p:grpSpPr>
            <p:sp>
              <p:nvSpPr>
                <p:cNvPr id="87" name="圆角矩形 13"/>
                <p:cNvSpPr>
                  <a:spLocks noChangeArrowheads="1"/>
                </p:cNvSpPr>
                <p:nvPr/>
              </p:nvSpPr>
              <p:spPr bwMode="auto">
                <a:xfrm>
                  <a:off x="6170389" y="4955815"/>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mn-lt"/>
                    <a:ea typeface="+mn-ea"/>
                    <a:cs typeface="+mn-ea"/>
                    <a:sym typeface="+mn-lt"/>
                  </a:endParaRPr>
                </a:p>
              </p:txBody>
            </p:sp>
            <p:sp>
              <p:nvSpPr>
                <p:cNvPr id="88" name="Freeform 11"/>
                <p:cNvSpPr>
                  <a:spLocks noEditPoints="1"/>
                </p:cNvSpPr>
                <p:nvPr/>
              </p:nvSpPr>
              <p:spPr bwMode="auto">
                <a:xfrm>
                  <a:off x="6298628" y="5092507"/>
                  <a:ext cx="315884" cy="273385"/>
                </a:xfrm>
                <a:custGeom>
                  <a:avLst/>
                  <a:gdLst>
                    <a:gd name="T0" fmla="*/ 2147483646 w 948"/>
                    <a:gd name="T1" fmla="*/ 2147483646 h 810"/>
                    <a:gd name="T2" fmla="*/ 2147483646 w 948"/>
                    <a:gd name="T3" fmla="*/ 2147483646 h 810"/>
                    <a:gd name="T4" fmla="*/ 2147483646 w 948"/>
                    <a:gd name="T5" fmla="*/ 2147483646 h 810"/>
                    <a:gd name="T6" fmla="*/ 2147483646 w 948"/>
                    <a:gd name="T7" fmla="*/ 2147483646 h 810"/>
                    <a:gd name="T8" fmla="*/ 2147483646 w 948"/>
                    <a:gd name="T9" fmla="*/ 2147483646 h 810"/>
                    <a:gd name="T10" fmla="*/ 2147483646 w 948"/>
                    <a:gd name="T11" fmla="*/ 2147483646 h 810"/>
                    <a:gd name="T12" fmla="*/ 2147483646 w 948"/>
                    <a:gd name="T13" fmla="*/ 2147483646 h 810"/>
                    <a:gd name="T14" fmla="*/ 2147483646 w 948"/>
                    <a:gd name="T15" fmla="*/ 2147483646 h 810"/>
                    <a:gd name="T16" fmla="*/ 2147483646 w 948"/>
                    <a:gd name="T17" fmla="*/ 2147483646 h 810"/>
                    <a:gd name="T18" fmla="*/ 2147483646 w 948"/>
                    <a:gd name="T19" fmla="*/ 2147483646 h 810"/>
                    <a:gd name="T20" fmla="*/ 2147483646 w 948"/>
                    <a:gd name="T21" fmla="*/ 2147483646 h 810"/>
                    <a:gd name="T22" fmla="*/ 2147483646 w 948"/>
                    <a:gd name="T23" fmla="*/ 2147483646 h 810"/>
                    <a:gd name="T24" fmla="*/ 2147483646 w 948"/>
                    <a:gd name="T25" fmla="*/ 2147483646 h 810"/>
                    <a:gd name="T26" fmla="*/ 2147483646 w 948"/>
                    <a:gd name="T27" fmla="*/ 2147483646 h 810"/>
                    <a:gd name="T28" fmla="*/ 2147483646 w 948"/>
                    <a:gd name="T29" fmla="*/ 2147483646 h 810"/>
                    <a:gd name="T30" fmla="*/ 2147483646 w 948"/>
                    <a:gd name="T31" fmla="*/ 2147483646 h 810"/>
                    <a:gd name="T32" fmla="*/ 2147483646 w 948"/>
                    <a:gd name="T33" fmla="*/ 2147483646 h 810"/>
                    <a:gd name="T34" fmla="*/ 2147483646 w 948"/>
                    <a:gd name="T35" fmla="*/ 2147483646 h 810"/>
                    <a:gd name="T36" fmla="*/ 2147483646 w 948"/>
                    <a:gd name="T37" fmla="*/ 2147483646 h 810"/>
                    <a:gd name="T38" fmla="*/ 2147483646 w 948"/>
                    <a:gd name="T39" fmla="*/ 2147483646 h 810"/>
                    <a:gd name="T40" fmla="*/ 2147483646 w 948"/>
                    <a:gd name="T41" fmla="*/ 2147483646 h 810"/>
                    <a:gd name="T42" fmla="*/ 2147483646 w 948"/>
                    <a:gd name="T43" fmla="*/ 2147483646 h 810"/>
                    <a:gd name="T44" fmla="*/ 2147483646 w 948"/>
                    <a:gd name="T45" fmla="*/ 2147483646 h 810"/>
                    <a:gd name="T46" fmla="*/ 2147483646 w 948"/>
                    <a:gd name="T47" fmla="*/ 2147483646 h 810"/>
                    <a:gd name="T48" fmla="*/ 2147483646 w 948"/>
                    <a:gd name="T49" fmla="*/ 2147483646 h 810"/>
                    <a:gd name="T50" fmla="*/ 2147483646 w 948"/>
                    <a:gd name="T51" fmla="*/ 2147483646 h 810"/>
                    <a:gd name="T52" fmla="*/ 2147483646 w 948"/>
                    <a:gd name="T53" fmla="*/ 2147483646 h 810"/>
                    <a:gd name="T54" fmla="*/ 2147483646 w 948"/>
                    <a:gd name="T55" fmla="*/ 2147483646 h 810"/>
                    <a:gd name="T56" fmla="*/ 2147483646 w 948"/>
                    <a:gd name="T57" fmla="*/ 2147483646 h 810"/>
                    <a:gd name="T58" fmla="*/ 2147483646 w 948"/>
                    <a:gd name="T59" fmla="*/ 2147483646 h 810"/>
                    <a:gd name="T60" fmla="*/ 2147483646 w 948"/>
                    <a:gd name="T61" fmla="*/ 2147483646 h 810"/>
                    <a:gd name="T62" fmla="*/ 2147483646 w 948"/>
                    <a:gd name="T63" fmla="*/ 2147483646 h 810"/>
                    <a:gd name="T64" fmla="*/ 2147483646 w 948"/>
                    <a:gd name="T65" fmla="*/ 2147483646 h 810"/>
                    <a:gd name="T66" fmla="*/ 2147483646 w 948"/>
                    <a:gd name="T67" fmla="*/ 2147483646 h 810"/>
                    <a:gd name="T68" fmla="*/ 2147483646 w 948"/>
                    <a:gd name="T69" fmla="*/ 2147483646 h 810"/>
                    <a:gd name="T70" fmla="*/ 2147483646 w 948"/>
                    <a:gd name="T71" fmla="*/ 2147483646 h 810"/>
                    <a:gd name="T72" fmla="*/ 2147483646 w 948"/>
                    <a:gd name="T73" fmla="*/ 2147483646 h 810"/>
                    <a:gd name="T74" fmla="*/ 2147483646 w 948"/>
                    <a:gd name="T75" fmla="*/ 2147483646 h 810"/>
                    <a:gd name="T76" fmla="*/ 2147483646 w 948"/>
                    <a:gd name="T77" fmla="*/ 2147483646 h 810"/>
                    <a:gd name="T78" fmla="*/ 2147483646 w 948"/>
                    <a:gd name="T79" fmla="*/ 2147483646 h 810"/>
                    <a:gd name="T80" fmla="*/ 2147483646 w 948"/>
                    <a:gd name="T81" fmla="*/ 2147483646 h 810"/>
                    <a:gd name="T82" fmla="*/ 2147483646 w 948"/>
                    <a:gd name="T83" fmla="*/ 2147483646 h 810"/>
                    <a:gd name="T84" fmla="*/ 2147483646 w 948"/>
                    <a:gd name="T85" fmla="*/ 2147483646 h 810"/>
                    <a:gd name="T86" fmla="*/ 2147483646 w 948"/>
                    <a:gd name="T87" fmla="*/ 2147483646 h 810"/>
                    <a:gd name="T88" fmla="*/ 2147483646 w 948"/>
                    <a:gd name="T89" fmla="*/ 2147483646 h 810"/>
                    <a:gd name="T90" fmla="*/ 2147483646 w 948"/>
                    <a:gd name="T91" fmla="*/ 2147483646 h 810"/>
                    <a:gd name="T92" fmla="*/ 2147483646 w 948"/>
                    <a:gd name="T93" fmla="*/ 2147483646 h 810"/>
                    <a:gd name="T94" fmla="*/ 2147483646 w 948"/>
                    <a:gd name="T95" fmla="*/ 2147483646 h 810"/>
                    <a:gd name="T96" fmla="*/ 2147483646 w 948"/>
                    <a:gd name="T97" fmla="*/ 2147483646 h 810"/>
                    <a:gd name="T98" fmla="*/ 2147483646 w 948"/>
                    <a:gd name="T99" fmla="*/ 2147483646 h 810"/>
                    <a:gd name="T100" fmla="*/ 2147483646 w 948"/>
                    <a:gd name="T101" fmla="*/ 2147483646 h 810"/>
                    <a:gd name="T102" fmla="*/ 2147483646 w 948"/>
                    <a:gd name="T103" fmla="*/ 2147483646 h 810"/>
                    <a:gd name="T104" fmla="*/ 2147483646 w 948"/>
                    <a:gd name="T105" fmla="*/ 2147483646 h 810"/>
                    <a:gd name="T106" fmla="*/ 2147483646 w 948"/>
                    <a:gd name="T107" fmla="*/ 2147483646 h 810"/>
                    <a:gd name="T108" fmla="*/ 2147483646 w 948"/>
                    <a:gd name="T109" fmla="*/ 2147483646 h 810"/>
                    <a:gd name="T110" fmla="*/ 2147483646 w 948"/>
                    <a:gd name="T111" fmla="*/ 2147483646 h 810"/>
                    <a:gd name="T112" fmla="*/ 2147483646 w 948"/>
                    <a:gd name="T113" fmla="*/ 2147483646 h 810"/>
                    <a:gd name="T114" fmla="*/ 2147483646 w 948"/>
                    <a:gd name="T115" fmla="*/ 2147483646 h 810"/>
                    <a:gd name="T116" fmla="*/ 2147483646 w 948"/>
                    <a:gd name="T117" fmla="*/ 2147483646 h 810"/>
                    <a:gd name="T118" fmla="*/ 2147483646 w 948"/>
                    <a:gd name="T119" fmla="*/ 2147483646 h 8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48" h="810">
                      <a:moveTo>
                        <a:pt x="588" y="151"/>
                      </a:moveTo>
                      <a:cubicBezTo>
                        <a:pt x="588" y="151"/>
                        <a:pt x="588" y="152"/>
                        <a:pt x="588" y="152"/>
                      </a:cubicBezTo>
                      <a:cubicBezTo>
                        <a:pt x="588" y="153"/>
                        <a:pt x="589" y="154"/>
                        <a:pt x="589" y="155"/>
                      </a:cubicBezTo>
                      <a:cubicBezTo>
                        <a:pt x="589" y="156"/>
                        <a:pt x="589" y="156"/>
                        <a:pt x="589" y="157"/>
                      </a:cubicBezTo>
                      <a:cubicBezTo>
                        <a:pt x="589" y="158"/>
                        <a:pt x="589" y="159"/>
                        <a:pt x="589" y="161"/>
                      </a:cubicBezTo>
                      <a:cubicBezTo>
                        <a:pt x="589" y="161"/>
                        <a:pt x="589" y="161"/>
                        <a:pt x="589" y="161"/>
                      </a:cubicBezTo>
                      <a:cubicBezTo>
                        <a:pt x="589" y="162"/>
                        <a:pt x="589" y="164"/>
                        <a:pt x="589" y="165"/>
                      </a:cubicBezTo>
                      <a:cubicBezTo>
                        <a:pt x="589" y="165"/>
                        <a:pt x="589" y="166"/>
                        <a:pt x="589" y="166"/>
                      </a:cubicBezTo>
                      <a:cubicBezTo>
                        <a:pt x="589" y="167"/>
                        <a:pt x="589" y="168"/>
                        <a:pt x="589" y="169"/>
                      </a:cubicBezTo>
                      <a:cubicBezTo>
                        <a:pt x="589" y="170"/>
                        <a:pt x="589" y="170"/>
                        <a:pt x="589" y="171"/>
                      </a:cubicBezTo>
                      <a:cubicBezTo>
                        <a:pt x="588" y="178"/>
                        <a:pt x="586" y="185"/>
                        <a:pt x="584" y="191"/>
                      </a:cubicBezTo>
                      <a:cubicBezTo>
                        <a:pt x="584" y="192"/>
                        <a:pt x="583" y="193"/>
                        <a:pt x="583" y="194"/>
                      </a:cubicBezTo>
                      <a:cubicBezTo>
                        <a:pt x="583" y="195"/>
                        <a:pt x="583" y="195"/>
                        <a:pt x="583" y="195"/>
                      </a:cubicBezTo>
                      <a:cubicBezTo>
                        <a:pt x="583" y="196"/>
                        <a:pt x="582" y="197"/>
                        <a:pt x="582" y="198"/>
                      </a:cubicBezTo>
                      <a:cubicBezTo>
                        <a:pt x="582" y="198"/>
                        <a:pt x="582" y="198"/>
                        <a:pt x="582" y="198"/>
                      </a:cubicBezTo>
                      <a:cubicBezTo>
                        <a:pt x="580" y="201"/>
                        <a:pt x="579" y="204"/>
                        <a:pt x="577" y="207"/>
                      </a:cubicBezTo>
                      <a:cubicBezTo>
                        <a:pt x="577" y="207"/>
                        <a:pt x="577" y="207"/>
                        <a:pt x="577" y="208"/>
                      </a:cubicBezTo>
                      <a:cubicBezTo>
                        <a:pt x="577" y="208"/>
                        <a:pt x="576" y="209"/>
                        <a:pt x="575" y="210"/>
                      </a:cubicBezTo>
                      <a:cubicBezTo>
                        <a:pt x="575" y="210"/>
                        <a:pt x="575" y="211"/>
                        <a:pt x="575" y="211"/>
                      </a:cubicBezTo>
                      <a:cubicBezTo>
                        <a:pt x="573" y="215"/>
                        <a:pt x="570" y="218"/>
                        <a:pt x="567" y="222"/>
                      </a:cubicBezTo>
                      <a:cubicBezTo>
                        <a:pt x="567" y="222"/>
                        <a:pt x="567" y="222"/>
                        <a:pt x="567" y="222"/>
                      </a:cubicBezTo>
                      <a:cubicBezTo>
                        <a:pt x="566" y="223"/>
                        <a:pt x="566" y="224"/>
                        <a:pt x="565" y="224"/>
                      </a:cubicBezTo>
                      <a:cubicBezTo>
                        <a:pt x="565" y="224"/>
                        <a:pt x="565" y="225"/>
                        <a:pt x="565" y="225"/>
                      </a:cubicBezTo>
                      <a:cubicBezTo>
                        <a:pt x="562" y="227"/>
                        <a:pt x="560" y="230"/>
                        <a:pt x="558" y="232"/>
                      </a:cubicBezTo>
                      <a:cubicBezTo>
                        <a:pt x="558" y="232"/>
                        <a:pt x="557" y="232"/>
                        <a:pt x="557" y="232"/>
                      </a:cubicBezTo>
                      <a:cubicBezTo>
                        <a:pt x="557" y="233"/>
                        <a:pt x="556" y="233"/>
                        <a:pt x="555" y="234"/>
                      </a:cubicBezTo>
                      <a:cubicBezTo>
                        <a:pt x="555" y="234"/>
                        <a:pt x="555" y="234"/>
                        <a:pt x="554" y="234"/>
                      </a:cubicBezTo>
                      <a:cubicBezTo>
                        <a:pt x="554" y="235"/>
                        <a:pt x="553" y="236"/>
                        <a:pt x="552" y="236"/>
                      </a:cubicBezTo>
                      <a:cubicBezTo>
                        <a:pt x="547" y="240"/>
                        <a:pt x="543" y="243"/>
                        <a:pt x="537" y="246"/>
                      </a:cubicBezTo>
                      <a:cubicBezTo>
                        <a:pt x="536" y="246"/>
                        <a:pt x="535" y="247"/>
                        <a:pt x="534" y="247"/>
                      </a:cubicBezTo>
                      <a:cubicBezTo>
                        <a:pt x="533" y="247"/>
                        <a:pt x="533" y="248"/>
                        <a:pt x="532" y="248"/>
                      </a:cubicBezTo>
                      <a:cubicBezTo>
                        <a:pt x="532" y="248"/>
                        <a:pt x="531" y="249"/>
                        <a:pt x="530" y="249"/>
                      </a:cubicBezTo>
                      <a:cubicBezTo>
                        <a:pt x="529" y="249"/>
                        <a:pt x="529" y="249"/>
                        <a:pt x="528" y="249"/>
                      </a:cubicBezTo>
                      <a:cubicBezTo>
                        <a:pt x="527" y="250"/>
                        <a:pt x="526" y="250"/>
                        <a:pt x="525" y="251"/>
                      </a:cubicBezTo>
                      <a:cubicBezTo>
                        <a:pt x="525" y="251"/>
                        <a:pt x="525" y="251"/>
                        <a:pt x="525" y="251"/>
                      </a:cubicBezTo>
                      <a:cubicBezTo>
                        <a:pt x="523" y="251"/>
                        <a:pt x="522" y="252"/>
                        <a:pt x="520" y="252"/>
                      </a:cubicBezTo>
                      <a:cubicBezTo>
                        <a:pt x="520" y="252"/>
                        <a:pt x="520" y="252"/>
                        <a:pt x="519" y="252"/>
                      </a:cubicBezTo>
                      <a:cubicBezTo>
                        <a:pt x="518" y="253"/>
                        <a:pt x="517" y="253"/>
                        <a:pt x="516" y="253"/>
                      </a:cubicBezTo>
                      <a:cubicBezTo>
                        <a:pt x="516" y="253"/>
                        <a:pt x="515" y="253"/>
                        <a:pt x="515" y="253"/>
                      </a:cubicBezTo>
                      <a:cubicBezTo>
                        <a:pt x="514" y="254"/>
                        <a:pt x="512" y="254"/>
                        <a:pt x="511" y="254"/>
                      </a:cubicBezTo>
                      <a:cubicBezTo>
                        <a:pt x="509" y="254"/>
                        <a:pt x="508" y="255"/>
                        <a:pt x="506" y="255"/>
                      </a:cubicBezTo>
                      <a:cubicBezTo>
                        <a:pt x="506" y="255"/>
                        <a:pt x="506" y="255"/>
                        <a:pt x="505" y="255"/>
                      </a:cubicBezTo>
                      <a:cubicBezTo>
                        <a:pt x="504" y="255"/>
                        <a:pt x="503" y="255"/>
                        <a:pt x="502" y="255"/>
                      </a:cubicBezTo>
                      <a:cubicBezTo>
                        <a:pt x="502" y="255"/>
                        <a:pt x="501" y="255"/>
                        <a:pt x="501" y="255"/>
                      </a:cubicBezTo>
                      <a:cubicBezTo>
                        <a:pt x="499" y="255"/>
                        <a:pt x="498" y="255"/>
                        <a:pt x="496" y="255"/>
                      </a:cubicBezTo>
                      <a:cubicBezTo>
                        <a:pt x="496" y="255"/>
                        <a:pt x="496" y="255"/>
                        <a:pt x="496" y="255"/>
                      </a:cubicBezTo>
                      <a:cubicBezTo>
                        <a:pt x="495" y="255"/>
                        <a:pt x="494" y="255"/>
                        <a:pt x="492" y="255"/>
                      </a:cubicBezTo>
                      <a:cubicBezTo>
                        <a:pt x="492" y="255"/>
                        <a:pt x="491" y="255"/>
                        <a:pt x="491" y="255"/>
                      </a:cubicBezTo>
                      <a:cubicBezTo>
                        <a:pt x="490" y="255"/>
                        <a:pt x="489" y="255"/>
                        <a:pt x="488" y="255"/>
                      </a:cubicBezTo>
                      <a:cubicBezTo>
                        <a:pt x="488" y="255"/>
                        <a:pt x="487" y="255"/>
                        <a:pt x="487" y="255"/>
                      </a:cubicBezTo>
                      <a:cubicBezTo>
                        <a:pt x="485" y="255"/>
                        <a:pt x="484" y="255"/>
                        <a:pt x="483" y="255"/>
                      </a:cubicBezTo>
                      <a:cubicBezTo>
                        <a:pt x="477" y="254"/>
                        <a:pt x="471" y="253"/>
                        <a:pt x="466" y="251"/>
                      </a:cubicBezTo>
                      <a:cubicBezTo>
                        <a:pt x="465" y="250"/>
                        <a:pt x="464" y="250"/>
                        <a:pt x="463" y="250"/>
                      </a:cubicBezTo>
                      <a:cubicBezTo>
                        <a:pt x="463" y="250"/>
                        <a:pt x="462" y="250"/>
                        <a:pt x="462" y="249"/>
                      </a:cubicBezTo>
                      <a:cubicBezTo>
                        <a:pt x="461" y="249"/>
                        <a:pt x="460" y="249"/>
                        <a:pt x="459" y="248"/>
                      </a:cubicBezTo>
                      <a:cubicBezTo>
                        <a:pt x="459" y="248"/>
                        <a:pt x="459" y="248"/>
                        <a:pt x="459" y="248"/>
                      </a:cubicBezTo>
                      <a:cubicBezTo>
                        <a:pt x="456" y="247"/>
                        <a:pt x="453" y="245"/>
                        <a:pt x="450" y="244"/>
                      </a:cubicBezTo>
                      <a:cubicBezTo>
                        <a:pt x="450" y="244"/>
                        <a:pt x="450" y="244"/>
                        <a:pt x="450" y="244"/>
                      </a:cubicBezTo>
                      <a:cubicBezTo>
                        <a:pt x="449" y="243"/>
                        <a:pt x="448" y="243"/>
                        <a:pt x="447" y="242"/>
                      </a:cubicBezTo>
                      <a:cubicBezTo>
                        <a:pt x="447" y="242"/>
                        <a:pt x="447" y="242"/>
                        <a:pt x="446" y="242"/>
                      </a:cubicBezTo>
                      <a:cubicBezTo>
                        <a:pt x="443" y="239"/>
                        <a:pt x="439" y="237"/>
                        <a:pt x="436" y="234"/>
                      </a:cubicBezTo>
                      <a:cubicBezTo>
                        <a:pt x="435" y="234"/>
                        <a:pt x="435" y="234"/>
                        <a:pt x="435" y="234"/>
                      </a:cubicBezTo>
                      <a:cubicBezTo>
                        <a:pt x="434" y="233"/>
                        <a:pt x="434" y="232"/>
                        <a:pt x="433" y="232"/>
                      </a:cubicBezTo>
                      <a:cubicBezTo>
                        <a:pt x="433" y="231"/>
                        <a:pt x="433" y="231"/>
                        <a:pt x="432" y="231"/>
                      </a:cubicBezTo>
                      <a:cubicBezTo>
                        <a:pt x="430" y="229"/>
                        <a:pt x="428" y="227"/>
                        <a:pt x="425" y="224"/>
                      </a:cubicBezTo>
                      <a:cubicBezTo>
                        <a:pt x="425" y="224"/>
                        <a:pt x="425" y="224"/>
                        <a:pt x="425" y="224"/>
                      </a:cubicBezTo>
                      <a:cubicBezTo>
                        <a:pt x="425" y="223"/>
                        <a:pt x="424" y="222"/>
                        <a:pt x="423" y="222"/>
                      </a:cubicBezTo>
                      <a:cubicBezTo>
                        <a:pt x="423" y="221"/>
                        <a:pt x="423" y="221"/>
                        <a:pt x="423" y="221"/>
                      </a:cubicBezTo>
                      <a:cubicBezTo>
                        <a:pt x="422" y="220"/>
                        <a:pt x="421" y="219"/>
                        <a:pt x="421" y="218"/>
                      </a:cubicBezTo>
                      <a:cubicBezTo>
                        <a:pt x="417" y="213"/>
                        <a:pt x="413" y="207"/>
                        <a:pt x="410" y="200"/>
                      </a:cubicBezTo>
                      <a:cubicBezTo>
                        <a:pt x="410" y="200"/>
                        <a:pt x="410" y="199"/>
                        <a:pt x="409" y="199"/>
                      </a:cubicBezTo>
                      <a:cubicBezTo>
                        <a:pt x="409" y="198"/>
                        <a:pt x="409" y="197"/>
                        <a:pt x="408" y="196"/>
                      </a:cubicBezTo>
                      <a:cubicBezTo>
                        <a:pt x="408" y="196"/>
                        <a:pt x="408" y="195"/>
                        <a:pt x="408" y="195"/>
                      </a:cubicBezTo>
                      <a:cubicBezTo>
                        <a:pt x="407" y="194"/>
                        <a:pt x="407" y="193"/>
                        <a:pt x="407" y="191"/>
                      </a:cubicBezTo>
                      <a:cubicBezTo>
                        <a:pt x="406" y="191"/>
                        <a:pt x="406" y="191"/>
                        <a:pt x="406" y="191"/>
                      </a:cubicBezTo>
                      <a:cubicBezTo>
                        <a:pt x="406" y="190"/>
                        <a:pt x="406" y="188"/>
                        <a:pt x="405" y="187"/>
                      </a:cubicBezTo>
                      <a:cubicBezTo>
                        <a:pt x="405" y="187"/>
                        <a:pt x="405" y="186"/>
                        <a:pt x="405" y="186"/>
                      </a:cubicBezTo>
                      <a:cubicBezTo>
                        <a:pt x="405" y="185"/>
                        <a:pt x="404" y="184"/>
                        <a:pt x="404" y="183"/>
                      </a:cubicBezTo>
                      <a:cubicBezTo>
                        <a:pt x="404" y="182"/>
                        <a:pt x="404" y="182"/>
                        <a:pt x="404" y="181"/>
                      </a:cubicBezTo>
                      <a:cubicBezTo>
                        <a:pt x="404" y="180"/>
                        <a:pt x="403" y="179"/>
                        <a:pt x="403" y="177"/>
                      </a:cubicBezTo>
                      <a:cubicBezTo>
                        <a:pt x="403" y="176"/>
                        <a:pt x="403" y="174"/>
                        <a:pt x="402" y="173"/>
                      </a:cubicBezTo>
                      <a:cubicBezTo>
                        <a:pt x="402" y="173"/>
                        <a:pt x="402" y="172"/>
                        <a:pt x="402" y="172"/>
                      </a:cubicBezTo>
                      <a:cubicBezTo>
                        <a:pt x="402" y="171"/>
                        <a:pt x="402" y="170"/>
                        <a:pt x="402" y="169"/>
                      </a:cubicBezTo>
                      <a:cubicBezTo>
                        <a:pt x="402" y="168"/>
                        <a:pt x="402" y="168"/>
                        <a:pt x="402" y="167"/>
                      </a:cubicBezTo>
                      <a:cubicBezTo>
                        <a:pt x="402" y="166"/>
                        <a:pt x="402" y="164"/>
                        <a:pt x="402" y="163"/>
                      </a:cubicBezTo>
                      <a:cubicBezTo>
                        <a:pt x="402" y="163"/>
                        <a:pt x="402" y="163"/>
                        <a:pt x="402" y="163"/>
                      </a:cubicBezTo>
                      <a:cubicBezTo>
                        <a:pt x="402" y="161"/>
                        <a:pt x="402" y="160"/>
                        <a:pt x="402" y="159"/>
                      </a:cubicBezTo>
                      <a:cubicBezTo>
                        <a:pt x="402" y="158"/>
                        <a:pt x="402" y="158"/>
                        <a:pt x="402" y="157"/>
                      </a:cubicBezTo>
                      <a:cubicBezTo>
                        <a:pt x="402" y="156"/>
                        <a:pt x="402" y="156"/>
                        <a:pt x="402" y="155"/>
                      </a:cubicBezTo>
                      <a:cubicBezTo>
                        <a:pt x="402" y="154"/>
                        <a:pt x="402" y="154"/>
                        <a:pt x="402" y="153"/>
                      </a:cubicBezTo>
                      <a:cubicBezTo>
                        <a:pt x="402" y="152"/>
                        <a:pt x="402" y="151"/>
                        <a:pt x="403" y="149"/>
                      </a:cubicBezTo>
                      <a:cubicBezTo>
                        <a:pt x="403" y="149"/>
                        <a:pt x="403" y="149"/>
                        <a:pt x="403" y="149"/>
                      </a:cubicBezTo>
                      <a:cubicBezTo>
                        <a:pt x="403" y="143"/>
                        <a:pt x="405" y="138"/>
                        <a:pt x="406" y="132"/>
                      </a:cubicBezTo>
                      <a:cubicBezTo>
                        <a:pt x="407" y="131"/>
                        <a:pt x="407" y="130"/>
                        <a:pt x="408" y="129"/>
                      </a:cubicBezTo>
                      <a:cubicBezTo>
                        <a:pt x="408" y="129"/>
                        <a:pt x="408" y="129"/>
                        <a:pt x="408" y="129"/>
                      </a:cubicBezTo>
                      <a:cubicBezTo>
                        <a:pt x="408" y="128"/>
                        <a:pt x="409" y="127"/>
                        <a:pt x="409" y="126"/>
                      </a:cubicBezTo>
                      <a:cubicBezTo>
                        <a:pt x="409" y="126"/>
                        <a:pt x="409" y="126"/>
                        <a:pt x="409" y="126"/>
                      </a:cubicBezTo>
                      <a:cubicBezTo>
                        <a:pt x="410" y="123"/>
                        <a:pt x="412" y="120"/>
                        <a:pt x="413" y="117"/>
                      </a:cubicBezTo>
                      <a:cubicBezTo>
                        <a:pt x="413" y="117"/>
                        <a:pt x="414" y="116"/>
                        <a:pt x="414" y="116"/>
                      </a:cubicBezTo>
                      <a:cubicBezTo>
                        <a:pt x="414" y="115"/>
                        <a:pt x="415" y="114"/>
                        <a:pt x="415" y="114"/>
                      </a:cubicBezTo>
                      <a:cubicBezTo>
                        <a:pt x="415" y="113"/>
                        <a:pt x="415" y="113"/>
                        <a:pt x="416" y="113"/>
                      </a:cubicBezTo>
                      <a:cubicBezTo>
                        <a:pt x="418" y="109"/>
                        <a:pt x="420" y="106"/>
                        <a:pt x="423" y="102"/>
                      </a:cubicBezTo>
                      <a:cubicBezTo>
                        <a:pt x="423" y="102"/>
                        <a:pt x="423" y="102"/>
                        <a:pt x="424" y="102"/>
                      </a:cubicBezTo>
                      <a:cubicBezTo>
                        <a:pt x="424" y="101"/>
                        <a:pt x="425" y="100"/>
                        <a:pt x="426" y="99"/>
                      </a:cubicBezTo>
                      <a:cubicBezTo>
                        <a:pt x="426" y="99"/>
                        <a:pt x="426" y="99"/>
                        <a:pt x="426" y="99"/>
                      </a:cubicBezTo>
                      <a:cubicBezTo>
                        <a:pt x="428" y="97"/>
                        <a:pt x="431" y="94"/>
                        <a:pt x="433" y="92"/>
                      </a:cubicBezTo>
                      <a:cubicBezTo>
                        <a:pt x="433" y="92"/>
                        <a:pt x="433" y="92"/>
                        <a:pt x="433" y="92"/>
                      </a:cubicBezTo>
                      <a:cubicBezTo>
                        <a:pt x="434" y="91"/>
                        <a:pt x="435" y="90"/>
                        <a:pt x="436" y="90"/>
                      </a:cubicBezTo>
                      <a:cubicBezTo>
                        <a:pt x="436" y="90"/>
                        <a:pt x="436" y="89"/>
                        <a:pt x="436" y="89"/>
                      </a:cubicBezTo>
                      <a:cubicBezTo>
                        <a:pt x="437" y="89"/>
                        <a:pt x="438" y="88"/>
                        <a:pt x="439" y="87"/>
                      </a:cubicBezTo>
                      <a:cubicBezTo>
                        <a:pt x="443" y="84"/>
                        <a:pt x="448" y="81"/>
                        <a:pt x="453" y="78"/>
                      </a:cubicBezTo>
                      <a:cubicBezTo>
                        <a:pt x="454" y="78"/>
                        <a:pt x="456" y="77"/>
                        <a:pt x="457" y="77"/>
                      </a:cubicBezTo>
                      <a:cubicBezTo>
                        <a:pt x="457" y="76"/>
                        <a:pt x="458" y="76"/>
                        <a:pt x="458" y="76"/>
                      </a:cubicBezTo>
                      <a:cubicBezTo>
                        <a:pt x="459" y="76"/>
                        <a:pt x="460" y="75"/>
                        <a:pt x="461" y="75"/>
                      </a:cubicBezTo>
                      <a:cubicBezTo>
                        <a:pt x="461" y="75"/>
                        <a:pt x="462" y="74"/>
                        <a:pt x="462" y="74"/>
                      </a:cubicBezTo>
                      <a:cubicBezTo>
                        <a:pt x="463" y="74"/>
                        <a:pt x="465" y="73"/>
                        <a:pt x="466" y="73"/>
                      </a:cubicBezTo>
                      <a:cubicBezTo>
                        <a:pt x="466" y="73"/>
                        <a:pt x="466" y="73"/>
                        <a:pt x="466" y="73"/>
                      </a:cubicBezTo>
                      <a:cubicBezTo>
                        <a:pt x="467" y="72"/>
                        <a:pt x="469" y="72"/>
                        <a:pt x="470" y="72"/>
                      </a:cubicBezTo>
                      <a:cubicBezTo>
                        <a:pt x="471" y="72"/>
                        <a:pt x="471" y="71"/>
                        <a:pt x="471" y="71"/>
                      </a:cubicBezTo>
                      <a:cubicBezTo>
                        <a:pt x="472" y="71"/>
                        <a:pt x="473" y="71"/>
                        <a:pt x="474" y="71"/>
                      </a:cubicBezTo>
                      <a:cubicBezTo>
                        <a:pt x="475" y="71"/>
                        <a:pt x="475" y="70"/>
                        <a:pt x="476" y="70"/>
                      </a:cubicBezTo>
                      <a:cubicBezTo>
                        <a:pt x="477" y="70"/>
                        <a:pt x="479" y="70"/>
                        <a:pt x="480" y="70"/>
                      </a:cubicBezTo>
                      <a:cubicBezTo>
                        <a:pt x="481" y="69"/>
                        <a:pt x="483" y="69"/>
                        <a:pt x="484" y="69"/>
                      </a:cubicBezTo>
                      <a:cubicBezTo>
                        <a:pt x="485" y="69"/>
                        <a:pt x="485" y="69"/>
                        <a:pt x="486" y="69"/>
                      </a:cubicBezTo>
                      <a:cubicBezTo>
                        <a:pt x="487" y="69"/>
                        <a:pt x="488" y="69"/>
                        <a:pt x="489" y="69"/>
                      </a:cubicBezTo>
                      <a:cubicBezTo>
                        <a:pt x="489" y="68"/>
                        <a:pt x="490" y="68"/>
                        <a:pt x="490" y="68"/>
                      </a:cubicBezTo>
                      <a:cubicBezTo>
                        <a:pt x="491" y="68"/>
                        <a:pt x="493" y="68"/>
                        <a:pt x="494" y="68"/>
                      </a:cubicBezTo>
                      <a:cubicBezTo>
                        <a:pt x="494" y="68"/>
                        <a:pt x="494" y="68"/>
                        <a:pt x="495" y="68"/>
                      </a:cubicBezTo>
                      <a:cubicBezTo>
                        <a:pt x="496" y="68"/>
                        <a:pt x="497" y="68"/>
                        <a:pt x="498" y="68"/>
                      </a:cubicBezTo>
                      <a:cubicBezTo>
                        <a:pt x="499" y="68"/>
                        <a:pt x="499" y="68"/>
                        <a:pt x="500" y="68"/>
                      </a:cubicBezTo>
                      <a:cubicBezTo>
                        <a:pt x="501" y="68"/>
                        <a:pt x="502" y="68"/>
                        <a:pt x="503" y="69"/>
                      </a:cubicBezTo>
                      <a:cubicBezTo>
                        <a:pt x="503" y="69"/>
                        <a:pt x="504" y="69"/>
                        <a:pt x="504" y="69"/>
                      </a:cubicBezTo>
                      <a:cubicBezTo>
                        <a:pt x="505" y="69"/>
                        <a:pt x="507" y="69"/>
                        <a:pt x="508" y="69"/>
                      </a:cubicBezTo>
                      <a:cubicBezTo>
                        <a:pt x="514" y="70"/>
                        <a:pt x="519" y="71"/>
                        <a:pt x="525" y="73"/>
                      </a:cubicBezTo>
                      <a:cubicBezTo>
                        <a:pt x="526" y="73"/>
                        <a:pt x="527" y="74"/>
                        <a:pt x="528" y="74"/>
                      </a:cubicBezTo>
                      <a:cubicBezTo>
                        <a:pt x="528" y="74"/>
                        <a:pt x="528" y="74"/>
                        <a:pt x="528" y="74"/>
                      </a:cubicBezTo>
                      <a:cubicBezTo>
                        <a:pt x="529" y="75"/>
                        <a:pt x="530" y="75"/>
                        <a:pt x="531" y="75"/>
                      </a:cubicBezTo>
                      <a:cubicBezTo>
                        <a:pt x="531" y="75"/>
                        <a:pt x="532" y="76"/>
                        <a:pt x="532" y="76"/>
                      </a:cubicBezTo>
                      <a:cubicBezTo>
                        <a:pt x="535" y="77"/>
                        <a:pt x="538" y="78"/>
                        <a:pt x="541" y="80"/>
                      </a:cubicBezTo>
                      <a:cubicBezTo>
                        <a:pt x="541" y="80"/>
                        <a:pt x="541" y="80"/>
                        <a:pt x="541" y="80"/>
                      </a:cubicBezTo>
                      <a:cubicBezTo>
                        <a:pt x="542" y="81"/>
                        <a:pt x="543" y="81"/>
                        <a:pt x="544" y="82"/>
                      </a:cubicBezTo>
                      <a:cubicBezTo>
                        <a:pt x="544" y="82"/>
                        <a:pt x="544" y="82"/>
                        <a:pt x="544" y="82"/>
                      </a:cubicBezTo>
                      <a:cubicBezTo>
                        <a:pt x="548" y="84"/>
                        <a:pt x="552" y="87"/>
                        <a:pt x="555" y="90"/>
                      </a:cubicBezTo>
                      <a:cubicBezTo>
                        <a:pt x="555" y="90"/>
                        <a:pt x="555" y="90"/>
                        <a:pt x="556" y="90"/>
                      </a:cubicBezTo>
                      <a:cubicBezTo>
                        <a:pt x="556" y="91"/>
                        <a:pt x="557" y="92"/>
                        <a:pt x="558" y="92"/>
                      </a:cubicBezTo>
                      <a:cubicBezTo>
                        <a:pt x="558" y="92"/>
                        <a:pt x="558" y="92"/>
                        <a:pt x="558" y="93"/>
                      </a:cubicBezTo>
                      <a:cubicBezTo>
                        <a:pt x="561" y="95"/>
                        <a:pt x="563" y="97"/>
                        <a:pt x="565" y="100"/>
                      </a:cubicBezTo>
                      <a:cubicBezTo>
                        <a:pt x="565" y="100"/>
                        <a:pt x="565" y="100"/>
                        <a:pt x="565" y="100"/>
                      </a:cubicBezTo>
                      <a:cubicBezTo>
                        <a:pt x="566" y="101"/>
                        <a:pt x="567" y="101"/>
                        <a:pt x="567" y="102"/>
                      </a:cubicBezTo>
                      <a:cubicBezTo>
                        <a:pt x="568" y="102"/>
                        <a:pt x="568" y="103"/>
                        <a:pt x="568" y="103"/>
                      </a:cubicBezTo>
                      <a:cubicBezTo>
                        <a:pt x="569" y="104"/>
                        <a:pt x="569" y="104"/>
                        <a:pt x="570" y="105"/>
                      </a:cubicBezTo>
                      <a:cubicBezTo>
                        <a:pt x="573" y="110"/>
                        <a:pt x="576" y="115"/>
                        <a:pt x="579" y="120"/>
                      </a:cubicBezTo>
                      <a:cubicBezTo>
                        <a:pt x="580" y="121"/>
                        <a:pt x="580" y="122"/>
                        <a:pt x="581" y="123"/>
                      </a:cubicBezTo>
                      <a:cubicBezTo>
                        <a:pt x="581" y="124"/>
                        <a:pt x="581" y="124"/>
                        <a:pt x="581" y="125"/>
                      </a:cubicBezTo>
                      <a:cubicBezTo>
                        <a:pt x="582" y="126"/>
                        <a:pt x="582" y="127"/>
                        <a:pt x="582" y="127"/>
                      </a:cubicBezTo>
                      <a:cubicBezTo>
                        <a:pt x="583" y="128"/>
                        <a:pt x="583" y="128"/>
                        <a:pt x="583" y="129"/>
                      </a:cubicBezTo>
                      <a:cubicBezTo>
                        <a:pt x="583" y="130"/>
                        <a:pt x="584" y="131"/>
                        <a:pt x="584" y="132"/>
                      </a:cubicBezTo>
                      <a:cubicBezTo>
                        <a:pt x="584" y="132"/>
                        <a:pt x="584" y="133"/>
                        <a:pt x="584" y="133"/>
                      </a:cubicBezTo>
                      <a:cubicBezTo>
                        <a:pt x="585" y="134"/>
                        <a:pt x="585" y="135"/>
                        <a:pt x="585" y="137"/>
                      </a:cubicBezTo>
                      <a:lnTo>
                        <a:pt x="586" y="138"/>
                      </a:lnTo>
                      <a:cubicBezTo>
                        <a:pt x="586" y="139"/>
                        <a:pt x="586" y="140"/>
                        <a:pt x="587" y="141"/>
                      </a:cubicBezTo>
                      <a:cubicBezTo>
                        <a:pt x="587" y="141"/>
                        <a:pt x="587" y="142"/>
                        <a:pt x="587" y="142"/>
                      </a:cubicBezTo>
                      <a:cubicBezTo>
                        <a:pt x="587" y="144"/>
                        <a:pt x="587" y="145"/>
                        <a:pt x="588" y="147"/>
                      </a:cubicBezTo>
                      <a:cubicBezTo>
                        <a:pt x="588" y="148"/>
                        <a:pt x="588" y="149"/>
                        <a:pt x="588" y="151"/>
                      </a:cubicBezTo>
                      <a:close/>
                      <a:moveTo>
                        <a:pt x="657" y="163"/>
                      </a:moveTo>
                      <a:lnTo>
                        <a:pt x="648" y="108"/>
                      </a:lnTo>
                      <a:lnTo>
                        <a:pt x="616" y="114"/>
                      </a:lnTo>
                      <a:cubicBezTo>
                        <a:pt x="611" y="99"/>
                        <a:pt x="602" y="86"/>
                        <a:pt x="592" y="74"/>
                      </a:cubicBezTo>
                      <a:lnTo>
                        <a:pt x="611" y="48"/>
                      </a:lnTo>
                      <a:lnTo>
                        <a:pt x="565" y="16"/>
                      </a:lnTo>
                      <a:lnTo>
                        <a:pt x="547" y="42"/>
                      </a:lnTo>
                      <a:cubicBezTo>
                        <a:pt x="533" y="36"/>
                        <a:pt x="518" y="32"/>
                        <a:pt x="502" y="32"/>
                      </a:cubicBezTo>
                      <a:lnTo>
                        <a:pt x="497" y="0"/>
                      </a:lnTo>
                      <a:lnTo>
                        <a:pt x="442" y="9"/>
                      </a:lnTo>
                      <a:lnTo>
                        <a:pt x="447" y="41"/>
                      </a:lnTo>
                      <a:cubicBezTo>
                        <a:pt x="432" y="47"/>
                        <a:pt x="419" y="55"/>
                        <a:pt x="408" y="65"/>
                      </a:cubicBezTo>
                      <a:lnTo>
                        <a:pt x="382" y="47"/>
                      </a:lnTo>
                      <a:lnTo>
                        <a:pt x="350" y="92"/>
                      </a:lnTo>
                      <a:lnTo>
                        <a:pt x="376" y="110"/>
                      </a:lnTo>
                      <a:cubicBezTo>
                        <a:pt x="370" y="124"/>
                        <a:pt x="366" y="140"/>
                        <a:pt x="365" y="155"/>
                      </a:cubicBezTo>
                      <a:lnTo>
                        <a:pt x="334" y="161"/>
                      </a:lnTo>
                      <a:lnTo>
                        <a:pt x="343" y="215"/>
                      </a:lnTo>
                      <a:lnTo>
                        <a:pt x="374" y="210"/>
                      </a:lnTo>
                      <a:cubicBezTo>
                        <a:pt x="380" y="225"/>
                        <a:pt x="388" y="238"/>
                        <a:pt x="399" y="249"/>
                      </a:cubicBezTo>
                      <a:lnTo>
                        <a:pt x="380" y="275"/>
                      </a:lnTo>
                      <a:lnTo>
                        <a:pt x="425" y="308"/>
                      </a:lnTo>
                      <a:lnTo>
                        <a:pt x="444" y="282"/>
                      </a:lnTo>
                      <a:cubicBezTo>
                        <a:pt x="458" y="288"/>
                        <a:pt x="473" y="291"/>
                        <a:pt x="489" y="292"/>
                      </a:cubicBezTo>
                      <a:lnTo>
                        <a:pt x="494" y="324"/>
                      </a:lnTo>
                      <a:lnTo>
                        <a:pt x="549" y="315"/>
                      </a:lnTo>
                      <a:lnTo>
                        <a:pt x="544" y="283"/>
                      </a:lnTo>
                      <a:cubicBezTo>
                        <a:pt x="558" y="277"/>
                        <a:pt x="571" y="269"/>
                        <a:pt x="583" y="258"/>
                      </a:cubicBezTo>
                      <a:lnTo>
                        <a:pt x="609" y="277"/>
                      </a:lnTo>
                      <a:lnTo>
                        <a:pt x="641" y="232"/>
                      </a:lnTo>
                      <a:lnTo>
                        <a:pt x="615" y="213"/>
                      </a:lnTo>
                      <a:cubicBezTo>
                        <a:pt x="621" y="199"/>
                        <a:pt x="625" y="184"/>
                        <a:pt x="625" y="168"/>
                      </a:cubicBezTo>
                      <a:lnTo>
                        <a:pt x="657" y="163"/>
                      </a:lnTo>
                      <a:close/>
                      <a:moveTo>
                        <a:pt x="453" y="544"/>
                      </a:moveTo>
                      <a:cubicBezTo>
                        <a:pt x="453" y="545"/>
                        <a:pt x="453" y="546"/>
                        <a:pt x="453" y="547"/>
                      </a:cubicBezTo>
                      <a:cubicBezTo>
                        <a:pt x="452" y="548"/>
                        <a:pt x="452" y="550"/>
                        <a:pt x="452" y="552"/>
                      </a:cubicBezTo>
                      <a:cubicBezTo>
                        <a:pt x="452" y="553"/>
                        <a:pt x="451" y="554"/>
                        <a:pt x="451" y="554"/>
                      </a:cubicBezTo>
                      <a:cubicBezTo>
                        <a:pt x="451" y="557"/>
                        <a:pt x="450" y="559"/>
                        <a:pt x="450" y="562"/>
                      </a:cubicBezTo>
                      <a:cubicBezTo>
                        <a:pt x="450" y="562"/>
                        <a:pt x="450" y="562"/>
                        <a:pt x="449" y="562"/>
                      </a:cubicBezTo>
                      <a:cubicBezTo>
                        <a:pt x="449" y="565"/>
                        <a:pt x="448" y="567"/>
                        <a:pt x="448" y="569"/>
                      </a:cubicBezTo>
                      <a:cubicBezTo>
                        <a:pt x="447" y="570"/>
                        <a:pt x="447" y="570"/>
                        <a:pt x="447" y="571"/>
                      </a:cubicBezTo>
                      <a:cubicBezTo>
                        <a:pt x="447" y="573"/>
                        <a:pt x="446" y="575"/>
                        <a:pt x="445" y="576"/>
                      </a:cubicBezTo>
                      <a:cubicBezTo>
                        <a:pt x="445" y="577"/>
                        <a:pt x="445" y="578"/>
                        <a:pt x="445" y="579"/>
                      </a:cubicBezTo>
                      <a:cubicBezTo>
                        <a:pt x="440" y="591"/>
                        <a:pt x="435" y="602"/>
                        <a:pt x="428" y="612"/>
                      </a:cubicBezTo>
                      <a:cubicBezTo>
                        <a:pt x="427" y="614"/>
                        <a:pt x="426" y="616"/>
                        <a:pt x="425" y="617"/>
                      </a:cubicBezTo>
                      <a:cubicBezTo>
                        <a:pt x="424" y="617"/>
                        <a:pt x="424" y="618"/>
                        <a:pt x="424" y="618"/>
                      </a:cubicBezTo>
                      <a:cubicBezTo>
                        <a:pt x="423" y="620"/>
                        <a:pt x="422" y="621"/>
                        <a:pt x="421" y="623"/>
                      </a:cubicBezTo>
                      <a:cubicBezTo>
                        <a:pt x="421" y="623"/>
                        <a:pt x="420" y="623"/>
                        <a:pt x="420" y="623"/>
                      </a:cubicBezTo>
                      <a:cubicBezTo>
                        <a:pt x="417" y="628"/>
                        <a:pt x="413" y="632"/>
                        <a:pt x="409" y="637"/>
                      </a:cubicBezTo>
                      <a:cubicBezTo>
                        <a:pt x="409" y="637"/>
                        <a:pt x="409" y="637"/>
                        <a:pt x="408" y="637"/>
                      </a:cubicBezTo>
                      <a:cubicBezTo>
                        <a:pt x="407" y="639"/>
                        <a:pt x="406" y="640"/>
                        <a:pt x="404" y="641"/>
                      </a:cubicBezTo>
                      <a:cubicBezTo>
                        <a:pt x="404" y="641"/>
                        <a:pt x="404" y="642"/>
                        <a:pt x="404" y="642"/>
                      </a:cubicBezTo>
                      <a:cubicBezTo>
                        <a:pt x="398" y="648"/>
                        <a:pt x="392" y="653"/>
                        <a:pt x="386" y="657"/>
                      </a:cubicBezTo>
                      <a:cubicBezTo>
                        <a:pt x="385" y="657"/>
                        <a:pt x="385" y="658"/>
                        <a:pt x="385" y="658"/>
                      </a:cubicBezTo>
                      <a:cubicBezTo>
                        <a:pt x="383" y="659"/>
                        <a:pt x="382" y="660"/>
                        <a:pt x="380" y="661"/>
                      </a:cubicBezTo>
                      <a:cubicBezTo>
                        <a:pt x="380" y="661"/>
                        <a:pt x="379" y="661"/>
                        <a:pt x="379" y="662"/>
                      </a:cubicBezTo>
                      <a:cubicBezTo>
                        <a:pt x="374" y="665"/>
                        <a:pt x="369" y="668"/>
                        <a:pt x="364" y="670"/>
                      </a:cubicBezTo>
                      <a:cubicBezTo>
                        <a:pt x="364" y="671"/>
                        <a:pt x="364" y="671"/>
                        <a:pt x="363" y="671"/>
                      </a:cubicBezTo>
                      <a:cubicBezTo>
                        <a:pt x="362" y="672"/>
                        <a:pt x="360" y="672"/>
                        <a:pt x="358" y="673"/>
                      </a:cubicBezTo>
                      <a:cubicBezTo>
                        <a:pt x="358" y="673"/>
                        <a:pt x="358" y="674"/>
                        <a:pt x="357" y="674"/>
                      </a:cubicBezTo>
                      <a:cubicBezTo>
                        <a:pt x="356" y="675"/>
                        <a:pt x="354" y="675"/>
                        <a:pt x="352" y="676"/>
                      </a:cubicBezTo>
                      <a:cubicBezTo>
                        <a:pt x="343" y="680"/>
                        <a:pt x="333" y="683"/>
                        <a:pt x="323" y="685"/>
                      </a:cubicBezTo>
                      <a:cubicBezTo>
                        <a:pt x="321" y="686"/>
                        <a:pt x="318" y="686"/>
                        <a:pt x="316" y="687"/>
                      </a:cubicBezTo>
                      <a:cubicBezTo>
                        <a:pt x="315" y="687"/>
                        <a:pt x="314" y="687"/>
                        <a:pt x="313" y="687"/>
                      </a:cubicBezTo>
                      <a:cubicBezTo>
                        <a:pt x="312" y="687"/>
                        <a:pt x="310" y="688"/>
                        <a:pt x="308" y="688"/>
                      </a:cubicBezTo>
                      <a:cubicBezTo>
                        <a:pt x="307" y="688"/>
                        <a:pt x="307" y="688"/>
                        <a:pt x="306" y="688"/>
                      </a:cubicBezTo>
                      <a:cubicBezTo>
                        <a:pt x="304" y="688"/>
                        <a:pt x="301" y="689"/>
                        <a:pt x="299" y="689"/>
                      </a:cubicBezTo>
                      <a:cubicBezTo>
                        <a:pt x="299" y="689"/>
                        <a:pt x="299" y="689"/>
                        <a:pt x="298" y="689"/>
                      </a:cubicBezTo>
                      <a:cubicBezTo>
                        <a:pt x="296" y="689"/>
                        <a:pt x="293" y="689"/>
                        <a:pt x="291" y="689"/>
                      </a:cubicBezTo>
                      <a:cubicBezTo>
                        <a:pt x="290" y="689"/>
                        <a:pt x="289" y="689"/>
                        <a:pt x="289" y="689"/>
                      </a:cubicBezTo>
                      <a:cubicBezTo>
                        <a:pt x="287" y="689"/>
                        <a:pt x="285" y="689"/>
                        <a:pt x="283" y="689"/>
                      </a:cubicBezTo>
                      <a:cubicBezTo>
                        <a:pt x="282" y="689"/>
                        <a:pt x="281" y="689"/>
                        <a:pt x="281" y="689"/>
                      </a:cubicBezTo>
                      <a:cubicBezTo>
                        <a:pt x="278" y="689"/>
                        <a:pt x="276" y="689"/>
                        <a:pt x="273" y="689"/>
                      </a:cubicBezTo>
                      <a:cubicBezTo>
                        <a:pt x="270" y="688"/>
                        <a:pt x="268" y="688"/>
                        <a:pt x="265" y="688"/>
                      </a:cubicBezTo>
                      <a:cubicBezTo>
                        <a:pt x="265" y="688"/>
                        <a:pt x="264" y="687"/>
                        <a:pt x="263" y="687"/>
                      </a:cubicBezTo>
                      <a:cubicBezTo>
                        <a:pt x="261" y="687"/>
                        <a:pt x="259" y="687"/>
                        <a:pt x="257" y="686"/>
                      </a:cubicBezTo>
                      <a:cubicBezTo>
                        <a:pt x="257" y="686"/>
                        <a:pt x="256" y="686"/>
                        <a:pt x="255" y="686"/>
                      </a:cubicBezTo>
                      <a:cubicBezTo>
                        <a:pt x="253" y="686"/>
                        <a:pt x="250" y="685"/>
                        <a:pt x="248" y="684"/>
                      </a:cubicBezTo>
                      <a:cubicBezTo>
                        <a:pt x="248" y="684"/>
                        <a:pt x="247" y="684"/>
                        <a:pt x="247" y="684"/>
                      </a:cubicBezTo>
                      <a:cubicBezTo>
                        <a:pt x="245" y="684"/>
                        <a:pt x="243" y="683"/>
                        <a:pt x="241" y="683"/>
                      </a:cubicBezTo>
                      <a:cubicBezTo>
                        <a:pt x="240" y="682"/>
                        <a:pt x="239" y="682"/>
                        <a:pt x="238" y="682"/>
                      </a:cubicBezTo>
                      <a:cubicBezTo>
                        <a:pt x="237" y="681"/>
                        <a:pt x="235" y="681"/>
                        <a:pt x="233" y="680"/>
                      </a:cubicBezTo>
                      <a:cubicBezTo>
                        <a:pt x="233" y="680"/>
                        <a:pt x="232" y="680"/>
                        <a:pt x="231" y="679"/>
                      </a:cubicBezTo>
                      <a:cubicBezTo>
                        <a:pt x="229" y="679"/>
                        <a:pt x="226" y="678"/>
                        <a:pt x="224" y="677"/>
                      </a:cubicBezTo>
                      <a:cubicBezTo>
                        <a:pt x="215" y="673"/>
                        <a:pt x="206" y="668"/>
                        <a:pt x="197" y="663"/>
                      </a:cubicBezTo>
                      <a:cubicBezTo>
                        <a:pt x="196" y="662"/>
                        <a:pt x="194" y="661"/>
                        <a:pt x="192" y="660"/>
                      </a:cubicBezTo>
                      <a:cubicBezTo>
                        <a:pt x="192" y="659"/>
                        <a:pt x="192" y="659"/>
                        <a:pt x="191" y="659"/>
                      </a:cubicBezTo>
                      <a:cubicBezTo>
                        <a:pt x="190" y="658"/>
                        <a:pt x="188" y="657"/>
                        <a:pt x="187" y="656"/>
                      </a:cubicBezTo>
                      <a:cubicBezTo>
                        <a:pt x="187" y="655"/>
                        <a:pt x="187" y="655"/>
                        <a:pt x="186" y="655"/>
                      </a:cubicBezTo>
                      <a:cubicBezTo>
                        <a:pt x="182" y="652"/>
                        <a:pt x="177" y="648"/>
                        <a:pt x="173" y="644"/>
                      </a:cubicBezTo>
                      <a:cubicBezTo>
                        <a:pt x="173" y="644"/>
                        <a:pt x="172" y="643"/>
                        <a:pt x="172" y="643"/>
                      </a:cubicBezTo>
                      <a:cubicBezTo>
                        <a:pt x="171" y="642"/>
                        <a:pt x="170" y="641"/>
                        <a:pt x="168" y="639"/>
                      </a:cubicBezTo>
                      <a:cubicBezTo>
                        <a:pt x="168" y="639"/>
                        <a:pt x="168" y="639"/>
                        <a:pt x="167" y="638"/>
                      </a:cubicBezTo>
                      <a:cubicBezTo>
                        <a:pt x="162" y="633"/>
                        <a:pt x="157" y="627"/>
                        <a:pt x="152" y="620"/>
                      </a:cubicBezTo>
                      <a:cubicBezTo>
                        <a:pt x="152" y="620"/>
                        <a:pt x="152" y="620"/>
                        <a:pt x="151" y="619"/>
                      </a:cubicBezTo>
                      <a:cubicBezTo>
                        <a:pt x="150" y="618"/>
                        <a:pt x="149" y="616"/>
                        <a:pt x="148" y="615"/>
                      </a:cubicBezTo>
                      <a:cubicBezTo>
                        <a:pt x="148" y="615"/>
                        <a:pt x="148" y="614"/>
                        <a:pt x="148" y="614"/>
                      </a:cubicBezTo>
                      <a:cubicBezTo>
                        <a:pt x="145" y="609"/>
                        <a:pt x="142" y="604"/>
                        <a:pt x="139" y="599"/>
                      </a:cubicBezTo>
                      <a:cubicBezTo>
                        <a:pt x="139" y="599"/>
                        <a:pt x="139" y="598"/>
                        <a:pt x="139" y="598"/>
                      </a:cubicBezTo>
                      <a:cubicBezTo>
                        <a:pt x="138" y="597"/>
                        <a:pt x="137" y="595"/>
                        <a:pt x="136" y="593"/>
                      </a:cubicBezTo>
                      <a:cubicBezTo>
                        <a:pt x="136" y="593"/>
                        <a:pt x="136" y="592"/>
                        <a:pt x="136" y="592"/>
                      </a:cubicBezTo>
                      <a:cubicBezTo>
                        <a:pt x="135" y="590"/>
                        <a:pt x="134" y="589"/>
                        <a:pt x="133" y="587"/>
                      </a:cubicBezTo>
                      <a:cubicBezTo>
                        <a:pt x="129" y="575"/>
                        <a:pt x="125" y="563"/>
                        <a:pt x="123" y="551"/>
                      </a:cubicBezTo>
                      <a:cubicBezTo>
                        <a:pt x="123" y="550"/>
                        <a:pt x="122" y="549"/>
                        <a:pt x="122" y="548"/>
                      </a:cubicBezTo>
                      <a:cubicBezTo>
                        <a:pt x="122" y="547"/>
                        <a:pt x="122" y="545"/>
                        <a:pt x="122" y="543"/>
                      </a:cubicBezTo>
                      <a:cubicBezTo>
                        <a:pt x="122" y="542"/>
                        <a:pt x="121" y="541"/>
                        <a:pt x="121" y="541"/>
                      </a:cubicBezTo>
                      <a:cubicBezTo>
                        <a:pt x="121" y="538"/>
                        <a:pt x="121" y="536"/>
                        <a:pt x="121" y="534"/>
                      </a:cubicBezTo>
                      <a:cubicBezTo>
                        <a:pt x="121" y="534"/>
                        <a:pt x="121" y="533"/>
                        <a:pt x="121" y="533"/>
                      </a:cubicBezTo>
                      <a:cubicBezTo>
                        <a:pt x="120" y="531"/>
                        <a:pt x="120" y="528"/>
                        <a:pt x="120" y="526"/>
                      </a:cubicBezTo>
                      <a:cubicBezTo>
                        <a:pt x="120" y="525"/>
                        <a:pt x="120" y="524"/>
                        <a:pt x="120" y="523"/>
                      </a:cubicBezTo>
                      <a:cubicBezTo>
                        <a:pt x="120" y="522"/>
                        <a:pt x="120" y="520"/>
                        <a:pt x="120" y="518"/>
                      </a:cubicBezTo>
                      <a:cubicBezTo>
                        <a:pt x="120" y="517"/>
                        <a:pt x="120" y="516"/>
                        <a:pt x="120" y="515"/>
                      </a:cubicBezTo>
                      <a:cubicBezTo>
                        <a:pt x="121" y="513"/>
                        <a:pt x="121" y="510"/>
                        <a:pt x="121" y="508"/>
                      </a:cubicBezTo>
                      <a:cubicBezTo>
                        <a:pt x="121" y="505"/>
                        <a:pt x="121" y="503"/>
                        <a:pt x="122" y="500"/>
                      </a:cubicBezTo>
                      <a:cubicBezTo>
                        <a:pt x="122" y="499"/>
                        <a:pt x="122" y="499"/>
                        <a:pt x="122" y="498"/>
                      </a:cubicBezTo>
                      <a:cubicBezTo>
                        <a:pt x="122" y="496"/>
                        <a:pt x="123" y="494"/>
                        <a:pt x="123" y="492"/>
                      </a:cubicBezTo>
                      <a:cubicBezTo>
                        <a:pt x="123" y="492"/>
                        <a:pt x="123" y="491"/>
                        <a:pt x="123" y="490"/>
                      </a:cubicBezTo>
                      <a:cubicBezTo>
                        <a:pt x="124" y="488"/>
                        <a:pt x="124" y="485"/>
                        <a:pt x="125" y="483"/>
                      </a:cubicBezTo>
                      <a:cubicBezTo>
                        <a:pt x="125" y="482"/>
                        <a:pt x="125" y="482"/>
                        <a:pt x="125" y="482"/>
                      </a:cubicBezTo>
                      <a:cubicBezTo>
                        <a:pt x="126" y="480"/>
                        <a:pt x="126" y="478"/>
                        <a:pt x="127" y="475"/>
                      </a:cubicBezTo>
                      <a:cubicBezTo>
                        <a:pt x="127" y="475"/>
                        <a:pt x="127" y="474"/>
                        <a:pt x="128" y="473"/>
                      </a:cubicBezTo>
                      <a:cubicBezTo>
                        <a:pt x="128" y="471"/>
                        <a:pt x="129" y="470"/>
                        <a:pt x="129" y="468"/>
                      </a:cubicBezTo>
                      <a:cubicBezTo>
                        <a:pt x="130" y="467"/>
                        <a:pt x="130" y="467"/>
                        <a:pt x="130" y="466"/>
                      </a:cubicBezTo>
                      <a:cubicBezTo>
                        <a:pt x="131" y="464"/>
                        <a:pt x="132" y="461"/>
                        <a:pt x="133" y="459"/>
                      </a:cubicBezTo>
                      <a:cubicBezTo>
                        <a:pt x="133" y="459"/>
                        <a:pt x="133" y="459"/>
                        <a:pt x="133" y="459"/>
                      </a:cubicBezTo>
                      <a:cubicBezTo>
                        <a:pt x="136" y="450"/>
                        <a:pt x="141" y="440"/>
                        <a:pt x="147" y="432"/>
                      </a:cubicBezTo>
                      <a:cubicBezTo>
                        <a:pt x="148" y="430"/>
                        <a:pt x="149" y="429"/>
                        <a:pt x="150" y="427"/>
                      </a:cubicBezTo>
                      <a:cubicBezTo>
                        <a:pt x="150" y="427"/>
                        <a:pt x="150" y="426"/>
                        <a:pt x="151" y="426"/>
                      </a:cubicBezTo>
                      <a:cubicBezTo>
                        <a:pt x="152" y="425"/>
                        <a:pt x="153" y="423"/>
                        <a:pt x="154" y="422"/>
                      </a:cubicBezTo>
                      <a:cubicBezTo>
                        <a:pt x="154" y="422"/>
                        <a:pt x="154" y="421"/>
                        <a:pt x="154" y="421"/>
                      </a:cubicBezTo>
                      <a:cubicBezTo>
                        <a:pt x="158" y="416"/>
                        <a:pt x="162" y="412"/>
                        <a:pt x="166" y="408"/>
                      </a:cubicBezTo>
                      <a:cubicBezTo>
                        <a:pt x="166" y="407"/>
                        <a:pt x="166" y="407"/>
                        <a:pt x="166" y="407"/>
                      </a:cubicBezTo>
                      <a:cubicBezTo>
                        <a:pt x="168" y="406"/>
                        <a:pt x="169" y="404"/>
                        <a:pt x="170" y="403"/>
                      </a:cubicBezTo>
                      <a:cubicBezTo>
                        <a:pt x="170" y="403"/>
                        <a:pt x="171" y="403"/>
                        <a:pt x="171" y="402"/>
                      </a:cubicBezTo>
                      <a:cubicBezTo>
                        <a:pt x="177" y="397"/>
                        <a:pt x="183" y="392"/>
                        <a:pt x="189" y="387"/>
                      </a:cubicBezTo>
                      <a:cubicBezTo>
                        <a:pt x="189" y="387"/>
                        <a:pt x="190" y="387"/>
                        <a:pt x="190" y="386"/>
                      </a:cubicBezTo>
                      <a:cubicBezTo>
                        <a:pt x="192" y="385"/>
                        <a:pt x="193" y="384"/>
                        <a:pt x="195" y="383"/>
                      </a:cubicBezTo>
                      <a:cubicBezTo>
                        <a:pt x="195" y="383"/>
                        <a:pt x="195" y="383"/>
                        <a:pt x="195" y="383"/>
                      </a:cubicBezTo>
                      <a:cubicBezTo>
                        <a:pt x="200" y="379"/>
                        <a:pt x="205" y="377"/>
                        <a:pt x="211" y="374"/>
                      </a:cubicBezTo>
                      <a:cubicBezTo>
                        <a:pt x="211" y="374"/>
                        <a:pt x="211" y="374"/>
                        <a:pt x="211" y="373"/>
                      </a:cubicBezTo>
                      <a:cubicBezTo>
                        <a:pt x="213" y="373"/>
                        <a:pt x="215" y="372"/>
                        <a:pt x="216" y="371"/>
                      </a:cubicBezTo>
                      <a:cubicBezTo>
                        <a:pt x="217" y="371"/>
                        <a:pt x="217" y="371"/>
                        <a:pt x="217" y="371"/>
                      </a:cubicBezTo>
                      <a:cubicBezTo>
                        <a:pt x="219" y="370"/>
                        <a:pt x="221" y="369"/>
                        <a:pt x="223" y="368"/>
                      </a:cubicBezTo>
                      <a:cubicBezTo>
                        <a:pt x="232" y="364"/>
                        <a:pt x="242" y="361"/>
                        <a:pt x="252" y="359"/>
                      </a:cubicBezTo>
                      <a:cubicBezTo>
                        <a:pt x="254" y="358"/>
                        <a:pt x="256" y="358"/>
                        <a:pt x="259" y="358"/>
                      </a:cubicBezTo>
                      <a:cubicBezTo>
                        <a:pt x="260" y="357"/>
                        <a:pt x="260" y="357"/>
                        <a:pt x="261" y="357"/>
                      </a:cubicBezTo>
                      <a:cubicBezTo>
                        <a:pt x="263" y="357"/>
                        <a:pt x="265" y="357"/>
                        <a:pt x="266" y="356"/>
                      </a:cubicBezTo>
                      <a:cubicBezTo>
                        <a:pt x="267" y="356"/>
                        <a:pt x="268" y="356"/>
                        <a:pt x="269" y="356"/>
                      </a:cubicBezTo>
                      <a:cubicBezTo>
                        <a:pt x="271" y="356"/>
                        <a:pt x="273" y="356"/>
                        <a:pt x="276" y="356"/>
                      </a:cubicBezTo>
                      <a:cubicBezTo>
                        <a:pt x="276" y="355"/>
                        <a:pt x="276" y="355"/>
                        <a:pt x="276" y="355"/>
                      </a:cubicBezTo>
                      <a:cubicBezTo>
                        <a:pt x="279" y="355"/>
                        <a:pt x="281" y="355"/>
                        <a:pt x="284" y="355"/>
                      </a:cubicBezTo>
                      <a:cubicBezTo>
                        <a:pt x="285" y="355"/>
                        <a:pt x="285" y="355"/>
                        <a:pt x="286" y="355"/>
                      </a:cubicBezTo>
                      <a:cubicBezTo>
                        <a:pt x="288" y="355"/>
                        <a:pt x="290" y="355"/>
                        <a:pt x="292" y="355"/>
                      </a:cubicBezTo>
                      <a:cubicBezTo>
                        <a:pt x="292" y="355"/>
                        <a:pt x="293" y="355"/>
                        <a:pt x="294" y="355"/>
                      </a:cubicBezTo>
                      <a:cubicBezTo>
                        <a:pt x="297" y="355"/>
                        <a:pt x="299" y="356"/>
                        <a:pt x="302" y="356"/>
                      </a:cubicBezTo>
                      <a:cubicBezTo>
                        <a:pt x="304" y="356"/>
                        <a:pt x="307" y="356"/>
                        <a:pt x="309" y="357"/>
                      </a:cubicBezTo>
                      <a:cubicBezTo>
                        <a:pt x="310" y="357"/>
                        <a:pt x="311" y="357"/>
                        <a:pt x="312" y="357"/>
                      </a:cubicBezTo>
                      <a:cubicBezTo>
                        <a:pt x="314" y="357"/>
                        <a:pt x="315" y="357"/>
                        <a:pt x="317" y="358"/>
                      </a:cubicBezTo>
                      <a:cubicBezTo>
                        <a:pt x="318" y="358"/>
                        <a:pt x="319" y="358"/>
                        <a:pt x="319" y="358"/>
                      </a:cubicBezTo>
                      <a:cubicBezTo>
                        <a:pt x="322" y="359"/>
                        <a:pt x="324" y="359"/>
                        <a:pt x="327" y="360"/>
                      </a:cubicBezTo>
                      <a:cubicBezTo>
                        <a:pt x="327" y="360"/>
                        <a:pt x="327" y="360"/>
                        <a:pt x="328" y="360"/>
                      </a:cubicBezTo>
                      <a:cubicBezTo>
                        <a:pt x="330" y="361"/>
                        <a:pt x="332" y="361"/>
                        <a:pt x="334" y="362"/>
                      </a:cubicBezTo>
                      <a:cubicBezTo>
                        <a:pt x="335" y="362"/>
                        <a:pt x="336" y="362"/>
                        <a:pt x="336" y="363"/>
                      </a:cubicBezTo>
                      <a:cubicBezTo>
                        <a:pt x="338" y="363"/>
                        <a:pt x="340" y="363"/>
                        <a:pt x="341" y="364"/>
                      </a:cubicBezTo>
                      <a:cubicBezTo>
                        <a:pt x="342" y="364"/>
                        <a:pt x="343" y="365"/>
                        <a:pt x="344" y="365"/>
                      </a:cubicBezTo>
                      <a:cubicBezTo>
                        <a:pt x="346" y="366"/>
                        <a:pt x="348" y="367"/>
                        <a:pt x="350" y="367"/>
                      </a:cubicBezTo>
                      <a:cubicBezTo>
                        <a:pt x="360" y="371"/>
                        <a:pt x="369" y="376"/>
                        <a:pt x="378" y="382"/>
                      </a:cubicBezTo>
                      <a:cubicBezTo>
                        <a:pt x="379" y="383"/>
                        <a:pt x="381" y="384"/>
                        <a:pt x="382" y="385"/>
                      </a:cubicBezTo>
                      <a:cubicBezTo>
                        <a:pt x="383" y="385"/>
                        <a:pt x="383" y="385"/>
                        <a:pt x="383" y="385"/>
                      </a:cubicBezTo>
                      <a:cubicBezTo>
                        <a:pt x="385" y="387"/>
                        <a:pt x="386" y="388"/>
                        <a:pt x="388" y="389"/>
                      </a:cubicBezTo>
                      <a:cubicBezTo>
                        <a:pt x="388" y="389"/>
                        <a:pt x="388" y="389"/>
                        <a:pt x="388" y="389"/>
                      </a:cubicBezTo>
                      <a:cubicBezTo>
                        <a:pt x="393" y="393"/>
                        <a:pt x="398" y="397"/>
                        <a:pt x="402" y="401"/>
                      </a:cubicBezTo>
                      <a:cubicBezTo>
                        <a:pt x="402" y="401"/>
                        <a:pt x="402" y="401"/>
                        <a:pt x="402" y="401"/>
                      </a:cubicBezTo>
                      <a:cubicBezTo>
                        <a:pt x="404" y="402"/>
                        <a:pt x="405" y="404"/>
                        <a:pt x="406" y="405"/>
                      </a:cubicBezTo>
                      <a:cubicBezTo>
                        <a:pt x="407" y="405"/>
                        <a:pt x="407" y="406"/>
                        <a:pt x="407" y="406"/>
                      </a:cubicBezTo>
                      <a:cubicBezTo>
                        <a:pt x="413" y="412"/>
                        <a:pt x="418" y="418"/>
                        <a:pt x="422" y="424"/>
                      </a:cubicBezTo>
                      <a:cubicBezTo>
                        <a:pt x="423" y="424"/>
                        <a:pt x="423" y="425"/>
                        <a:pt x="423" y="425"/>
                      </a:cubicBezTo>
                      <a:cubicBezTo>
                        <a:pt x="424" y="426"/>
                        <a:pt x="425" y="428"/>
                        <a:pt x="426" y="429"/>
                      </a:cubicBezTo>
                      <a:cubicBezTo>
                        <a:pt x="426" y="430"/>
                        <a:pt x="427" y="430"/>
                        <a:pt x="427" y="430"/>
                      </a:cubicBezTo>
                      <a:cubicBezTo>
                        <a:pt x="430" y="435"/>
                        <a:pt x="433" y="440"/>
                        <a:pt x="436" y="445"/>
                      </a:cubicBezTo>
                      <a:cubicBezTo>
                        <a:pt x="436" y="446"/>
                        <a:pt x="436" y="446"/>
                        <a:pt x="436" y="446"/>
                      </a:cubicBezTo>
                      <a:cubicBezTo>
                        <a:pt x="437" y="448"/>
                        <a:pt x="438" y="449"/>
                        <a:pt x="438" y="451"/>
                      </a:cubicBezTo>
                      <a:cubicBezTo>
                        <a:pt x="439" y="451"/>
                        <a:pt x="439" y="452"/>
                        <a:pt x="439" y="452"/>
                      </a:cubicBezTo>
                      <a:cubicBezTo>
                        <a:pt x="440" y="454"/>
                        <a:pt x="441" y="456"/>
                        <a:pt x="441" y="457"/>
                      </a:cubicBezTo>
                      <a:cubicBezTo>
                        <a:pt x="445" y="467"/>
                        <a:pt x="448" y="476"/>
                        <a:pt x="451" y="487"/>
                      </a:cubicBezTo>
                      <a:cubicBezTo>
                        <a:pt x="451" y="489"/>
                        <a:pt x="452" y="491"/>
                        <a:pt x="452" y="494"/>
                      </a:cubicBezTo>
                      <a:cubicBezTo>
                        <a:pt x="452" y="494"/>
                        <a:pt x="452" y="495"/>
                        <a:pt x="452" y="496"/>
                      </a:cubicBezTo>
                      <a:cubicBezTo>
                        <a:pt x="453" y="498"/>
                        <a:pt x="453" y="499"/>
                        <a:pt x="453" y="501"/>
                      </a:cubicBezTo>
                      <a:cubicBezTo>
                        <a:pt x="453" y="502"/>
                        <a:pt x="453" y="503"/>
                        <a:pt x="453" y="504"/>
                      </a:cubicBezTo>
                      <a:cubicBezTo>
                        <a:pt x="454" y="506"/>
                        <a:pt x="454" y="508"/>
                        <a:pt x="454" y="510"/>
                      </a:cubicBezTo>
                      <a:cubicBezTo>
                        <a:pt x="454" y="511"/>
                        <a:pt x="454" y="511"/>
                        <a:pt x="454" y="511"/>
                      </a:cubicBezTo>
                      <a:cubicBezTo>
                        <a:pt x="454" y="514"/>
                        <a:pt x="454" y="516"/>
                        <a:pt x="454" y="519"/>
                      </a:cubicBezTo>
                      <a:lnTo>
                        <a:pt x="454" y="521"/>
                      </a:lnTo>
                      <a:cubicBezTo>
                        <a:pt x="454" y="523"/>
                        <a:pt x="454" y="525"/>
                        <a:pt x="454" y="527"/>
                      </a:cubicBezTo>
                      <a:cubicBezTo>
                        <a:pt x="454" y="527"/>
                        <a:pt x="454" y="528"/>
                        <a:pt x="454" y="529"/>
                      </a:cubicBezTo>
                      <a:cubicBezTo>
                        <a:pt x="454" y="531"/>
                        <a:pt x="454" y="534"/>
                        <a:pt x="454" y="537"/>
                      </a:cubicBezTo>
                      <a:cubicBezTo>
                        <a:pt x="454" y="539"/>
                        <a:pt x="453" y="542"/>
                        <a:pt x="453" y="544"/>
                      </a:cubicBezTo>
                      <a:close/>
                      <a:moveTo>
                        <a:pt x="566" y="596"/>
                      </a:moveTo>
                      <a:lnTo>
                        <a:pt x="575" y="497"/>
                      </a:lnTo>
                      <a:lnTo>
                        <a:pt x="518" y="492"/>
                      </a:lnTo>
                      <a:cubicBezTo>
                        <a:pt x="514" y="464"/>
                        <a:pt x="506" y="438"/>
                        <a:pt x="493" y="414"/>
                      </a:cubicBezTo>
                      <a:lnTo>
                        <a:pt x="537" y="377"/>
                      </a:lnTo>
                      <a:lnTo>
                        <a:pt x="473" y="301"/>
                      </a:lnTo>
                      <a:lnTo>
                        <a:pt x="429" y="338"/>
                      </a:lnTo>
                      <a:cubicBezTo>
                        <a:pt x="408" y="321"/>
                        <a:pt x="383" y="308"/>
                        <a:pt x="356" y="300"/>
                      </a:cubicBezTo>
                      <a:lnTo>
                        <a:pt x="361" y="243"/>
                      </a:lnTo>
                      <a:lnTo>
                        <a:pt x="262" y="235"/>
                      </a:lnTo>
                      <a:lnTo>
                        <a:pt x="258" y="291"/>
                      </a:lnTo>
                      <a:cubicBezTo>
                        <a:pt x="230" y="295"/>
                        <a:pt x="203" y="304"/>
                        <a:pt x="179" y="316"/>
                      </a:cubicBezTo>
                      <a:lnTo>
                        <a:pt x="142" y="273"/>
                      </a:lnTo>
                      <a:lnTo>
                        <a:pt x="66" y="336"/>
                      </a:lnTo>
                      <a:lnTo>
                        <a:pt x="103" y="380"/>
                      </a:lnTo>
                      <a:cubicBezTo>
                        <a:pt x="87" y="402"/>
                        <a:pt x="73" y="426"/>
                        <a:pt x="65" y="453"/>
                      </a:cubicBezTo>
                      <a:lnTo>
                        <a:pt x="8" y="448"/>
                      </a:lnTo>
                      <a:lnTo>
                        <a:pt x="0" y="547"/>
                      </a:lnTo>
                      <a:lnTo>
                        <a:pt x="57" y="552"/>
                      </a:lnTo>
                      <a:cubicBezTo>
                        <a:pt x="60" y="580"/>
                        <a:pt x="69" y="606"/>
                        <a:pt x="82" y="631"/>
                      </a:cubicBezTo>
                      <a:lnTo>
                        <a:pt x="38" y="667"/>
                      </a:lnTo>
                      <a:lnTo>
                        <a:pt x="102" y="743"/>
                      </a:lnTo>
                      <a:lnTo>
                        <a:pt x="145" y="706"/>
                      </a:lnTo>
                      <a:cubicBezTo>
                        <a:pt x="167" y="723"/>
                        <a:pt x="192" y="736"/>
                        <a:pt x="219" y="744"/>
                      </a:cubicBezTo>
                      <a:lnTo>
                        <a:pt x="214" y="801"/>
                      </a:lnTo>
                      <a:lnTo>
                        <a:pt x="312" y="810"/>
                      </a:lnTo>
                      <a:lnTo>
                        <a:pt x="317" y="753"/>
                      </a:lnTo>
                      <a:cubicBezTo>
                        <a:pt x="345" y="749"/>
                        <a:pt x="372" y="741"/>
                        <a:pt x="396" y="728"/>
                      </a:cubicBezTo>
                      <a:lnTo>
                        <a:pt x="432" y="772"/>
                      </a:lnTo>
                      <a:lnTo>
                        <a:pt x="508" y="708"/>
                      </a:lnTo>
                      <a:lnTo>
                        <a:pt x="471" y="664"/>
                      </a:lnTo>
                      <a:cubicBezTo>
                        <a:pt x="488" y="643"/>
                        <a:pt x="501" y="618"/>
                        <a:pt x="509" y="591"/>
                      </a:cubicBezTo>
                      <a:lnTo>
                        <a:pt x="566" y="596"/>
                      </a:lnTo>
                      <a:close/>
                      <a:moveTo>
                        <a:pt x="863" y="462"/>
                      </a:moveTo>
                      <a:cubicBezTo>
                        <a:pt x="863" y="462"/>
                        <a:pt x="862" y="463"/>
                        <a:pt x="862" y="463"/>
                      </a:cubicBezTo>
                      <a:cubicBezTo>
                        <a:pt x="862" y="465"/>
                        <a:pt x="862" y="466"/>
                        <a:pt x="862" y="467"/>
                      </a:cubicBezTo>
                      <a:cubicBezTo>
                        <a:pt x="862" y="468"/>
                        <a:pt x="862" y="468"/>
                        <a:pt x="861" y="469"/>
                      </a:cubicBezTo>
                      <a:cubicBezTo>
                        <a:pt x="861" y="470"/>
                        <a:pt x="861" y="472"/>
                        <a:pt x="860" y="474"/>
                      </a:cubicBezTo>
                      <a:cubicBezTo>
                        <a:pt x="860" y="474"/>
                        <a:pt x="860" y="474"/>
                        <a:pt x="860" y="474"/>
                      </a:cubicBezTo>
                      <a:cubicBezTo>
                        <a:pt x="860" y="476"/>
                        <a:pt x="859" y="477"/>
                        <a:pt x="859" y="479"/>
                      </a:cubicBezTo>
                      <a:cubicBezTo>
                        <a:pt x="859" y="479"/>
                        <a:pt x="859" y="480"/>
                        <a:pt x="858" y="481"/>
                      </a:cubicBezTo>
                      <a:cubicBezTo>
                        <a:pt x="858" y="482"/>
                        <a:pt x="858" y="483"/>
                        <a:pt x="857" y="484"/>
                      </a:cubicBezTo>
                      <a:cubicBezTo>
                        <a:pt x="857" y="485"/>
                        <a:pt x="857" y="485"/>
                        <a:pt x="857" y="486"/>
                      </a:cubicBezTo>
                      <a:cubicBezTo>
                        <a:pt x="854" y="494"/>
                        <a:pt x="850" y="502"/>
                        <a:pt x="845" y="510"/>
                      </a:cubicBezTo>
                      <a:cubicBezTo>
                        <a:pt x="844" y="511"/>
                        <a:pt x="844" y="512"/>
                        <a:pt x="843" y="513"/>
                      </a:cubicBezTo>
                      <a:cubicBezTo>
                        <a:pt x="843" y="513"/>
                        <a:pt x="842" y="513"/>
                        <a:pt x="842" y="513"/>
                      </a:cubicBezTo>
                      <a:cubicBezTo>
                        <a:pt x="842" y="515"/>
                        <a:pt x="841" y="516"/>
                        <a:pt x="840" y="517"/>
                      </a:cubicBezTo>
                      <a:cubicBezTo>
                        <a:pt x="840" y="517"/>
                        <a:pt x="840" y="517"/>
                        <a:pt x="840" y="517"/>
                      </a:cubicBezTo>
                      <a:cubicBezTo>
                        <a:pt x="837" y="520"/>
                        <a:pt x="835" y="524"/>
                        <a:pt x="832" y="527"/>
                      </a:cubicBezTo>
                      <a:cubicBezTo>
                        <a:pt x="832" y="527"/>
                        <a:pt x="831" y="527"/>
                        <a:pt x="831" y="527"/>
                      </a:cubicBezTo>
                      <a:cubicBezTo>
                        <a:pt x="830" y="528"/>
                        <a:pt x="829" y="529"/>
                        <a:pt x="829" y="530"/>
                      </a:cubicBezTo>
                      <a:cubicBezTo>
                        <a:pt x="828" y="530"/>
                        <a:pt x="828" y="530"/>
                        <a:pt x="828" y="530"/>
                      </a:cubicBezTo>
                      <a:cubicBezTo>
                        <a:pt x="824" y="534"/>
                        <a:pt x="820" y="538"/>
                        <a:pt x="815" y="541"/>
                      </a:cubicBezTo>
                      <a:cubicBezTo>
                        <a:pt x="815" y="541"/>
                        <a:pt x="815" y="541"/>
                        <a:pt x="815" y="541"/>
                      </a:cubicBezTo>
                      <a:cubicBezTo>
                        <a:pt x="814" y="542"/>
                        <a:pt x="812" y="543"/>
                        <a:pt x="811" y="544"/>
                      </a:cubicBezTo>
                      <a:cubicBezTo>
                        <a:pt x="811" y="544"/>
                        <a:pt x="811" y="544"/>
                        <a:pt x="811" y="544"/>
                      </a:cubicBezTo>
                      <a:cubicBezTo>
                        <a:pt x="807" y="546"/>
                        <a:pt x="804" y="548"/>
                        <a:pt x="800" y="550"/>
                      </a:cubicBezTo>
                      <a:cubicBezTo>
                        <a:pt x="800" y="550"/>
                        <a:pt x="800" y="550"/>
                        <a:pt x="800" y="551"/>
                      </a:cubicBezTo>
                      <a:cubicBezTo>
                        <a:pt x="799" y="551"/>
                        <a:pt x="797" y="552"/>
                        <a:pt x="796" y="552"/>
                      </a:cubicBezTo>
                      <a:cubicBezTo>
                        <a:pt x="796" y="552"/>
                        <a:pt x="796" y="552"/>
                        <a:pt x="795" y="553"/>
                      </a:cubicBezTo>
                      <a:cubicBezTo>
                        <a:pt x="794" y="553"/>
                        <a:pt x="793" y="554"/>
                        <a:pt x="792" y="554"/>
                      </a:cubicBezTo>
                      <a:cubicBezTo>
                        <a:pt x="785" y="557"/>
                        <a:pt x="778" y="559"/>
                        <a:pt x="771" y="561"/>
                      </a:cubicBezTo>
                      <a:cubicBezTo>
                        <a:pt x="770" y="561"/>
                        <a:pt x="768" y="561"/>
                        <a:pt x="766" y="562"/>
                      </a:cubicBezTo>
                      <a:cubicBezTo>
                        <a:pt x="766" y="562"/>
                        <a:pt x="765" y="562"/>
                        <a:pt x="765" y="562"/>
                      </a:cubicBezTo>
                      <a:cubicBezTo>
                        <a:pt x="763" y="562"/>
                        <a:pt x="762" y="562"/>
                        <a:pt x="761" y="562"/>
                      </a:cubicBezTo>
                      <a:cubicBezTo>
                        <a:pt x="760" y="563"/>
                        <a:pt x="760" y="563"/>
                        <a:pt x="759" y="563"/>
                      </a:cubicBezTo>
                      <a:cubicBezTo>
                        <a:pt x="758" y="563"/>
                        <a:pt x="756" y="563"/>
                        <a:pt x="755" y="563"/>
                      </a:cubicBezTo>
                      <a:cubicBezTo>
                        <a:pt x="754" y="563"/>
                        <a:pt x="754" y="563"/>
                        <a:pt x="754" y="563"/>
                      </a:cubicBezTo>
                      <a:cubicBezTo>
                        <a:pt x="752" y="563"/>
                        <a:pt x="751" y="563"/>
                        <a:pt x="749" y="563"/>
                      </a:cubicBezTo>
                      <a:cubicBezTo>
                        <a:pt x="748" y="563"/>
                        <a:pt x="748" y="563"/>
                        <a:pt x="747" y="563"/>
                      </a:cubicBezTo>
                      <a:cubicBezTo>
                        <a:pt x="746" y="563"/>
                        <a:pt x="745" y="563"/>
                        <a:pt x="743" y="563"/>
                      </a:cubicBezTo>
                      <a:cubicBezTo>
                        <a:pt x="743" y="563"/>
                        <a:pt x="742" y="563"/>
                        <a:pt x="742" y="563"/>
                      </a:cubicBezTo>
                      <a:cubicBezTo>
                        <a:pt x="740" y="563"/>
                        <a:pt x="738" y="563"/>
                        <a:pt x="736" y="563"/>
                      </a:cubicBezTo>
                      <a:cubicBezTo>
                        <a:pt x="734" y="563"/>
                        <a:pt x="733" y="563"/>
                        <a:pt x="731" y="562"/>
                      </a:cubicBezTo>
                      <a:cubicBezTo>
                        <a:pt x="730" y="562"/>
                        <a:pt x="730" y="562"/>
                        <a:pt x="729" y="562"/>
                      </a:cubicBezTo>
                      <a:cubicBezTo>
                        <a:pt x="728" y="562"/>
                        <a:pt x="727" y="562"/>
                        <a:pt x="725" y="562"/>
                      </a:cubicBezTo>
                      <a:cubicBezTo>
                        <a:pt x="725" y="561"/>
                        <a:pt x="724" y="561"/>
                        <a:pt x="724" y="561"/>
                      </a:cubicBezTo>
                      <a:cubicBezTo>
                        <a:pt x="722" y="561"/>
                        <a:pt x="720" y="561"/>
                        <a:pt x="719" y="560"/>
                      </a:cubicBezTo>
                      <a:cubicBezTo>
                        <a:pt x="718" y="560"/>
                        <a:pt x="718" y="560"/>
                        <a:pt x="718" y="560"/>
                      </a:cubicBezTo>
                      <a:cubicBezTo>
                        <a:pt x="717" y="560"/>
                        <a:pt x="715" y="559"/>
                        <a:pt x="714" y="559"/>
                      </a:cubicBezTo>
                      <a:cubicBezTo>
                        <a:pt x="713" y="559"/>
                        <a:pt x="712" y="558"/>
                        <a:pt x="712" y="558"/>
                      </a:cubicBezTo>
                      <a:cubicBezTo>
                        <a:pt x="711" y="558"/>
                        <a:pt x="710" y="558"/>
                        <a:pt x="708" y="557"/>
                      </a:cubicBezTo>
                      <a:cubicBezTo>
                        <a:pt x="708" y="557"/>
                        <a:pt x="707" y="557"/>
                        <a:pt x="707" y="557"/>
                      </a:cubicBezTo>
                      <a:cubicBezTo>
                        <a:pt x="705" y="556"/>
                        <a:pt x="704" y="555"/>
                        <a:pt x="702" y="555"/>
                      </a:cubicBezTo>
                      <a:cubicBezTo>
                        <a:pt x="695" y="552"/>
                        <a:pt x="689" y="549"/>
                        <a:pt x="683" y="545"/>
                      </a:cubicBezTo>
                      <a:cubicBezTo>
                        <a:pt x="682" y="544"/>
                        <a:pt x="681" y="543"/>
                        <a:pt x="680" y="543"/>
                      </a:cubicBezTo>
                      <a:cubicBezTo>
                        <a:pt x="679" y="542"/>
                        <a:pt x="679" y="542"/>
                        <a:pt x="679" y="542"/>
                      </a:cubicBezTo>
                      <a:cubicBezTo>
                        <a:pt x="678" y="541"/>
                        <a:pt x="677" y="541"/>
                        <a:pt x="676" y="540"/>
                      </a:cubicBezTo>
                      <a:cubicBezTo>
                        <a:pt x="676" y="540"/>
                        <a:pt x="676" y="540"/>
                        <a:pt x="675" y="539"/>
                      </a:cubicBezTo>
                      <a:cubicBezTo>
                        <a:pt x="672" y="537"/>
                        <a:pt x="669" y="534"/>
                        <a:pt x="666" y="531"/>
                      </a:cubicBezTo>
                      <a:cubicBezTo>
                        <a:pt x="666" y="531"/>
                        <a:pt x="666" y="531"/>
                        <a:pt x="665" y="531"/>
                      </a:cubicBezTo>
                      <a:cubicBezTo>
                        <a:pt x="665" y="530"/>
                        <a:pt x="664" y="529"/>
                        <a:pt x="663" y="528"/>
                      </a:cubicBezTo>
                      <a:cubicBezTo>
                        <a:pt x="663" y="528"/>
                        <a:pt x="662" y="528"/>
                        <a:pt x="662" y="528"/>
                      </a:cubicBezTo>
                      <a:cubicBezTo>
                        <a:pt x="658" y="524"/>
                        <a:pt x="655" y="520"/>
                        <a:pt x="651" y="515"/>
                      </a:cubicBezTo>
                      <a:cubicBezTo>
                        <a:pt x="651" y="515"/>
                        <a:pt x="651" y="515"/>
                        <a:pt x="651" y="514"/>
                      </a:cubicBezTo>
                      <a:cubicBezTo>
                        <a:pt x="650" y="513"/>
                        <a:pt x="649" y="512"/>
                        <a:pt x="649" y="511"/>
                      </a:cubicBezTo>
                      <a:cubicBezTo>
                        <a:pt x="649" y="511"/>
                        <a:pt x="649" y="511"/>
                        <a:pt x="648" y="511"/>
                      </a:cubicBezTo>
                      <a:cubicBezTo>
                        <a:pt x="646" y="507"/>
                        <a:pt x="644" y="504"/>
                        <a:pt x="642" y="500"/>
                      </a:cubicBezTo>
                      <a:cubicBezTo>
                        <a:pt x="642" y="500"/>
                        <a:pt x="642" y="500"/>
                        <a:pt x="642" y="500"/>
                      </a:cubicBezTo>
                      <a:cubicBezTo>
                        <a:pt x="641" y="498"/>
                        <a:pt x="641" y="497"/>
                        <a:pt x="640" y="496"/>
                      </a:cubicBezTo>
                      <a:cubicBezTo>
                        <a:pt x="640" y="496"/>
                        <a:pt x="640" y="495"/>
                        <a:pt x="640" y="495"/>
                      </a:cubicBezTo>
                      <a:cubicBezTo>
                        <a:pt x="639" y="494"/>
                        <a:pt x="639" y="493"/>
                        <a:pt x="638" y="492"/>
                      </a:cubicBezTo>
                      <a:cubicBezTo>
                        <a:pt x="635" y="484"/>
                        <a:pt x="632" y="475"/>
                        <a:pt x="631" y="466"/>
                      </a:cubicBezTo>
                      <a:cubicBezTo>
                        <a:pt x="631" y="466"/>
                        <a:pt x="631" y="465"/>
                        <a:pt x="630" y="464"/>
                      </a:cubicBezTo>
                      <a:cubicBezTo>
                        <a:pt x="630" y="463"/>
                        <a:pt x="630" y="462"/>
                        <a:pt x="630" y="461"/>
                      </a:cubicBezTo>
                      <a:cubicBezTo>
                        <a:pt x="630" y="460"/>
                        <a:pt x="630" y="460"/>
                        <a:pt x="630" y="459"/>
                      </a:cubicBezTo>
                      <a:cubicBezTo>
                        <a:pt x="630" y="458"/>
                        <a:pt x="629" y="456"/>
                        <a:pt x="629" y="454"/>
                      </a:cubicBezTo>
                      <a:cubicBezTo>
                        <a:pt x="629" y="454"/>
                        <a:pt x="629" y="454"/>
                        <a:pt x="629" y="454"/>
                      </a:cubicBezTo>
                      <a:cubicBezTo>
                        <a:pt x="629" y="452"/>
                        <a:pt x="629" y="450"/>
                        <a:pt x="629" y="449"/>
                      </a:cubicBezTo>
                      <a:cubicBezTo>
                        <a:pt x="629" y="448"/>
                        <a:pt x="629" y="448"/>
                        <a:pt x="629" y="447"/>
                      </a:cubicBezTo>
                      <a:cubicBezTo>
                        <a:pt x="629" y="446"/>
                        <a:pt x="629" y="444"/>
                        <a:pt x="629" y="443"/>
                      </a:cubicBezTo>
                      <a:cubicBezTo>
                        <a:pt x="629" y="443"/>
                        <a:pt x="629" y="442"/>
                        <a:pt x="629" y="441"/>
                      </a:cubicBezTo>
                      <a:cubicBezTo>
                        <a:pt x="629" y="440"/>
                        <a:pt x="629" y="438"/>
                        <a:pt x="629" y="436"/>
                      </a:cubicBezTo>
                      <a:cubicBezTo>
                        <a:pt x="630" y="434"/>
                        <a:pt x="630" y="432"/>
                        <a:pt x="630" y="431"/>
                      </a:cubicBezTo>
                      <a:cubicBezTo>
                        <a:pt x="630" y="430"/>
                        <a:pt x="630" y="430"/>
                        <a:pt x="630" y="429"/>
                      </a:cubicBezTo>
                      <a:cubicBezTo>
                        <a:pt x="630" y="428"/>
                        <a:pt x="631" y="426"/>
                        <a:pt x="631" y="425"/>
                      </a:cubicBezTo>
                      <a:cubicBezTo>
                        <a:pt x="631" y="425"/>
                        <a:pt x="631" y="424"/>
                        <a:pt x="631" y="424"/>
                      </a:cubicBezTo>
                      <a:cubicBezTo>
                        <a:pt x="632" y="422"/>
                        <a:pt x="632" y="420"/>
                        <a:pt x="632" y="418"/>
                      </a:cubicBezTo>
                      <a:cubicBezTo>
                        <a:pt x="632" y="418"/>
                        <a:pt x="632" y="418"/>
                        <a:pt x="632" y="418"/>
                      </a:cubicBezTo>
                      <a:cubicBezTo>
                        <a:pt x="633" y="416"/>
                        <a:pt x="633" y="415"/>
                        <a:pt x="634" y="413"/>
                      </a:cubicBezTo>
                      <a:cubicBezTo>
                        <a:pt x="634" y="413"/>
                        <a:pt x="634" y="412"/>
                        <a:pt x="634" y="412"/>
                      </a:cubicBezTo>
                      <a:cubicBezTo>
                        <a:pt x="635" y="410"/>
                        <a:pt x="635" y="409"/>
                        <a:pt x="635" y="408"/>
                      </a:cubicBezTo>
                      <a:cubicBezTo>
                        <a:pt x="635" y="408"/>
                        <a:pt x="636" y="407"/>
                        <a:pt x="636" y="407"/>
                      </a:cubicBezTo>
                      <a:cubicBezTo>
                        <a:pt x="636" y="405"/>
                        <a:pt x="637" y="403"/>
                        <a:pt x="638" y="402"/>
                      </a:cubicBezTo>
                      <a:cubicBezTo>
                        <a:pt x="638" y="402"/>
                        <a:pt x="638" y="402"/>
                        <a:pt x="638" y="402"/>
                      </a:cubicBezTo>
                      <a:cubicBezTo>
                        <a:pt x="640" y="395"/>
                        <a:pt x="644" y="389"/>
                        <a:pt x="648" y="383"/>
                      </a:cubicBezTo>
                      <a:cubicBezTo>
                        <a:pt x="648" y="382"/>
                        <a:pt x="649" y="380"/>
                        <a:pt x="650" y="379"/>
                      </a:cubicBezTo>
                      <a:cubicBezTo>
                        <a:pt x="650" y="379"/>
                        <a:pt x="650" y="379"/>
                        <a:pt x="650" y="379"/>
                      </a:cubicBezTo>
                      <a:cubicBezTo>
                        <a:pt x="651" y="378"/>
                        <a:pt x="652" y="377"/>
                        <a:pt x="653" y="376"/>
                      </a:cubicBezTo>
                      <a:cubicBezTo>
                        <a:pt x="653" y="375"/>
                        <a:pt x="653" y="375"/>
                        <a:pt x="653" y="375"/>
                      </a:cubicBezTo>
                      <a:cubicBezTo>
                        <a:pt x="655" y="372"/>
                        <a:pt x="658" y="369"/>
                        <a:pt x="661" y="366"/>
                      </a:cubicBezTo>
                      <a:cubicBezTo>
                        <a:pt x="661" y="366"/>
                        <a:pt x="661" y="365"/>
                        <a:pt x="661" y="365"/>
                      </a:cubicBezTo>
                      <a:cubicBezTo>
                        <a:pt x="662" y="364"/>
                        <a:pt x="663" y="363"/>
                        <a:pt x="664" y="363"/>
                      </a:cubicBezTo>
                      <a:cubicBezTo>
                        <a:pt x="664" y="362"/>
                        <a:pt x="664" y="362"/>
                        <a:pt x="665" y="362"/>
                      </a:cubicBezTo>
                      <a:cubicBezTo>
                        <a:pt x="669" y="358"/>
                        <a:pt x="673" y="355"/>
                        <a:pt x="677" y="351"/>
                      </a:cubicBezTo>
                      <a:cubicBezTo>
                        <a:pt x="678" y="351"/>
                        <a:pt x="678" y="351"/>
                        <a:pt x="678" y="351"/>
                      </a:cubicBezTo>
                      <a:cubicBezTo>
                        <a:pt x="679" y="350"/>
                        <a:pt x="680" y="349"/>
                        <a:pt x="681" y="349"/>
                      </a:cubicBezTo>
                      <a:cubicBezTo>
                        <a:pt x="681" y="348"/>
                        <a:pt x="682" y="348"/>
                        <a:pt x="682" y="348"/>
                      </a:cubicBezTo>
                      <a:cubicBezTo>
                        <a:pt x="685" y="346"/>
                        <a:pt x="689" y="344"/>
                        <a:pt x="692" y="342"/>
                      </a:cubicBezTo>
                      <a:cubicBezTo>
                        <a:pt x="693" y="342"/>
                        <a:pt x="693" y="342"/>
                        <a:pt x="693" y="342"/>
                      </a:cubicBezTo>
                      <a:cubicBezTo>
                        <a:pt x="694" y="341"/>
                        <a:pt x="695" y="341"/>
                        <a:pt x="696" y="340"/>
                      </a:cubicBezTo>
                      <a:cubicBezTo>
                        <a:pt x="697" y="340"/>
                        <a:pt x="697" y="340"/>
                        <a:pt x="697" y="340"/>
                      </a:cubicBezTo>
                      <a:cubicBezTo>
                        <a:pt x="698" y="339"/>
                        <a:pt x="700" y="339"/>
                        <a:pt x="701" y="338"/>
                      </a:cubicBezTo>
                      <a:cubicBezTo>
                        <a:pt x="707" y="335"/>
                        <a:pt x="714" y="333"/>
                        <a:pt x="721" y="331"/>
                      </a:cubicBezTo>
                      <a:cubicBezTo>
                        <a:pt x="723" y="331"/>
                        <a:pt x="725" y="331"/>
                        <a:pt x="726" y="331"/>
                      </a:cubicBezTo>
                      <a:cubicBezTo>
                        <a:pt x="727" y="330"/>
                        <a:pt x="727" y="330"/>
                        <a:pt x="728" y="330"/>
                      </a:cubicBezTo>
                      <a:cubicBezTo>
                        <a:pt x="729" y="330"/>
                        <a:pt x="730" y="330"/>
                        <a:pt x="732" y="330"/>
                      </a:cubicBezTo>
                      <a:cubicBezTo>
                        <a:pt x="732" y="330"/>
                        <a:pt x="733" y="330"/>
                        <a:pt x="733" y="330"/>
                      </a:cubicBezTo>
                      <a:cubicBezTo>
                        <a:pt x="735" y="329"/>
                        <a:pt x="736" y="329"/>
                        <a:pt x="738" y="329"/>
                      </a:cubicBezTo>
                      <a:cubicBezTo>
                        <a:pt x="738" y="329"/>
                        <a:pt x="738" y="329"/>
                        <a:pt x="739" y="329"/>
                      </a:cubicBezTo>
                      <a:cubicBezTo>
                        <a:pt x="740" y="329"/>
                        <a:pt x="742" y="329"/>
                        <a:pt x="744" y="329"/>
                      </a:cubicBezTo>
                      <a:cubicBezTo>
                        <a:pt x="744" y="329"/>
                        <a:pt x="745" y="329"/>
                        <a:pt x="745" y="329"/>
                      </a:cubicBezTo>
                      <a:cubicBezTo>
                        <a:pt x="747" y="329"/>
                        <a:pt x="748" y="329"/>
                        <a:pt x="749" y="329"/>
                      </a:cubicBezTo>
                      <a:cubicBezTo>
                        <a:pt x="750" y="329"/>
                        <a:pt x="750" y="329"/>
                        <a:pt x="751" y="329"/>
                      </a:cubicBezTo>
                      <a:cubicBezTo>
                        <a:pt x="753" y="329"/>
                        <a:pt x="755" y="329"/>
                        <a:pt x="756" y="329"/>
                      </a:cubicBezTo>
                      <a:cubicBezTo>
                        <a:pt x="758" y="329"/>
                        <a:pt x="760" y="330"/>
                        <a:pt x="762" y="330"/>
                      </a:cubicBezTo>
                      <a:cubicBezTo>
                        <a:pt x="762" y="330"/>
                        <a:pt x="763" y="330"/>
                        <a:pt x="763" y="330"/>
                      </a:cubicBezTo>
                      <a:cubicBezTo>
                        <a:pt x="765" y="330"/>
                        <a:pt x="766" y="330"/>
                        <a:pt x="767" y="331"/>
                      </a:cubicBezTo>
                      <a:cubicBezTo>
                        <a:pt x="768" y="331"/>
                        <a:pt x="768" y="331"/>
                        <a:pt x="769" y="331"/>
                      </a:cubicBezTo>
                      <a:cubicBezTo>
                        <a:pt x="771" y="331"/>
                        <a:pt x="772" y="332"/>
                        <a:pt x="774" y="332"/>
                      </a:cubicBezTo>
                      <a:cubicBezTo>
                        <a:pt x="774" y="332"/>
                        <a:pt x="774" y="332"/>
                        <a:pt x="775" y="332"/>
                      </a:cubicBezTo>
                      <a:cubicBezTo>
                        <a:pt x="776" y="333"/>
                        <a:pt x="778" y="333"/>
                        <a:pt x="779" y="333"/>
                      </a:cubicBezTo>
                      <a:cubicBezTo>
                        <a:pt x="780" y="334"/>
                        <a:pt x="780" y="334"/>
                        <a:pt x="781" y="334"/>
                      </a:cubicBezTo>
                      <a:cubicBezTo>
                        <a:pt x="782" y="334"/>
                        <a:pt x="783" y="335"/>
                        <a:pt x="784" y="335"/>
                      </a:cubicBezTo>
                      <a:cubicBezTo>
                        <a:pt x="785" y="335"/>
                        <a:pt x="785" y="335"/>
                        <a:pt x="786" y="336"/>
                      </a:cubicBezTo>
                      <a:cubicBezTo>
                        <a:pt x="787" y="336"/>
                        <a:pt x="789" y="337"/>
                        <a:pt x="791" y="337"/>
                      </a:cubicBezTo>
                      <a:cubicBezTo>
                        <a:pt x="797" y="340"/>
                        <a:pt x="804" y="344"/>
                        <a:pt x="810" y="347"/>
                      </a:cubicBezTo>
                      <a:cubicBezTo>
                        <a:pt x="811" y="348"/>
                        <a:pt x="812" y="349"/>
                        <a:pt x="813" y="350"/>
                      </a:cubicBezTo>
                      <a:cubicBezTo>
                        <a:pt x="813" y="350"/>
                        <a:pt x="813" y="350"/>
                        <a:pt x="814" y="350"/>
                      </a:cubicBezTo>
                      <a:cubicBezTo>
                        <a:pt x="815" y="351"/>
                        <a:pt x="816" y="352"/>
                        <a:pt x="817" y="352"/>
                      </a:cubicBezTo>
                      <a:cubicBezTo>
                        <a:pt x="817" y="353"/>
                        <a:pt x="817" y="353"/>
                        <a:pt x="817" y="353"/>
                      </a:cubicBezTo>
                      <a:cubicBezTo>
                        <a:pt x="821" y="355"/>
                        <a:pt x="824" y="358"/>
                        <a:pt x="827" y="361"/>
                      </a:cubicBezTo>
                      <a:cubicBezTo>
                        <a:pt x="827" y="361"/>
                        <a:pt x="827" y="361"/>
                        <a:pt x="827" y="361"/>
                      </a:cubicBezTo>
                      <a:cubicBezTo>
                        <a:pt x="828" y="362"/>
                        <a:pt x="829" y="363"/>
                        <a:pt x="830" y="364"/>
                      </a:cubicBezTo>
                      <a:cubicBezTo>
                        <a:pt x="830" y="364"/>
                        <a:pt x="830" y="364"/>
                        <a:pt x="831" y="364"/>
                      </a:cubicBezTo>
                      <a:cubicBezTo>
                        <a:pt x="834" y="368"/>
                        <a:pt x="838" y="373"/>
                        <a:pt x="841" y="377"/>
                      </a:cubicBezTo>
                      <a:cubicBezTo>
                        <a:pt x="841" y="377"/>
                        <a:pt x="842" y="378"/>
                        <a:pt x="842" y="378"/>
                      </a:cubicBezTo>
                      <a:cubicBezTo>
                        <a:pt x="842" y="379"/>
                        <a:pt x="843" y="380"/>
                        <a:pt x="844" y="381"/>
                      </a:cubicBezTo>
                      <a:cubicBezTo>
                        <a:pt x="844" y="381"/>
                        <a:pt x="844" y="381"/>
                        <a:pt x="844" y="382"/>
                      </a:cubicBezTo>
                      <a:cubicBezTo>
                        <a:pt x="847" y="385"/>
                        <a:pt x="849" y="389"/>
                        <a:pt x="851" y="392"/>
                      </a:cubicBezTo>
                      <a:cubicBezTo>
                        <a:pt x="851" y="392"/>
                        <a:pt x="851" y="393"/>
                        <a:pt x="851" y="393"/>
                      </a:cubicBezTo>
                      <a:cubicBezTo>
                        <a:pt x="851" y="394"/>
                        <a:pt x="852" y="395"/>
                        <a:pt x="852" y="396"/>
                      </a:cubicBezTo>
                      <a:cubicBezTo>
                        <a:pt x="853" y="396"/>
                        <a:pt x="853" y="397"/>
                        <a:pt x="853" y="397"/>
                      </a:cubicBezTo>
                      <a:cubicBezTo>
                        <a:pt x="853" y="398"/>
                        <a:pt x="854" y="399"/>
                        <a:pt x="854" y="401"/>
                      </a:cubicBezTo>
                      <a:cubicBezTo>
                        <a:pt x="857" y="407"/>
                        <a:pt x="859" y="414"/>
                        <a:pt x="861" y="421"/>
                      </a:cubicBezTo>
                      <a:cubicBezTo>
                        <a:pt x="861" y="423"/>
                        <a:pt x="862" y="424"/>
                        <a:pt x="862" y="426"/>
                      </a:cubicBezTo>
                      <a:cubicBezTo>
                        <a:pt x="862" y="427"/>
                        <a:pt x="862" y="427"/>
                        <a:pt x="862" y="428"/>
                      </a:cubicBezTo>
                      <a:cubicBezTo>
                        <a:pt x="862" y="429"/>
                        <a:pt x="863" y="430"/>
                        <a:pt x="863" y="431"/>
                      </a:cubicBezTo>
                      <a:cubicBezTo>
                        <a:pt x="863" y="432"/>
                        <a:pt x="863" y="433"/>
                        <a:pt x="863" y="433"/>
                      </a:cubicBezTo>
                      <a:cubicBezTo>
                        <a:pt x="863" y="435"/>
                        <a:pt x="863" y="436"/>
                        <a:pt x="863" y="438"/>
                      </a:cubicBezTo>
                      <a:cubicBezTo>
                        <a:pt x="863" y="438"/>
                        <a:pt x="863" y="438"/>
                        <a:pt x="863" y="438"/>
                      </a:cubicBezTo>
                      <a:cubicBezTo>
                        <a:pt x="863" y="440"/>
                        <a:pt x="864" y="442"/>
                        <a:pt x="864" y="444"/>
                      </a:cubicBezTo>
                      <a:lnTo>
                        <a:pt x="864" y="445"/>
                      </a:lnTo>
                      <a:cubicBezTo>
                        <a:pt x="864" y="447"/>
                        <a:pt x="864" y="448"/>
                        <a:pt x="864" y="449"/>
                      </a:cubicBezTo>
                      <a:cubicBezTo>
                        <a:pt x="864" y="450"/>
                        <a:pt x="864" y="450"/>
                        <a:pt x="864" y="451"/>
                      </a:cubicBezTo>
                      <a:cubicBezTo>
                        <a:pt x="863" y="453"/>
                        <a:pt x="863" y="454"/>
                        <a:pt x="863" y="456"/>
                      </a:cubicBezTo>
                      <a:cubicBezTo>
                        <a:pt x="863" y="458"/>
                        <a:pt x="863" y="460"/>
                        <a:pt x="863" y="462"/>
                      </a:cubicBezTo>
                      <a:close/>
                      <a:moveTo>
                        <a:pt x="942" y="498"/>
                      </a:moveTo>
                      <a:lnTo>
                        <a:pt x="948" y="429"/>
                      </a:lnTo>
                      <a:lnTo>
                        <a:pt x="908" y="425"/>
                      </a:lnTo>
                      <a:cubicBezTo>
                        <a:pt x="906" y="406"/>
                        <a:pt x="900" y="387"/>
                        <a:pt x="891" y="370"/>
                      </a:cubicBezTo>
                      <a:lnTo>
                        <a:pt x="922" y="344"/>
                      </a:lnTo>
                      <a:lnTo>
                        <a:pt x="877" y="291"/>
                      </a:lnTo>
                      <a:lnTo>
                        <a:pt x="846" y="317"/>
                      </a:lnTo>
                      <a:cubicBezTo>
                        <a:pt x="831" y="305"/>
                        <a:pt x="814" y="296"/>
                        <a:pt x="795" y="290"/>
                      </a:cubicBezTo>
                      <a:lnTo>
                        <a:pt x="798" y="250"/>
                      </a:lnTo>
                      <a:lnTo>
                        <a:pt x="729" y="244"/>
                      </a:lnTo>
                      <a:lnTo>
                        <a:pt x="725" y="284"/>
                      </a:lnTo>
                      <a:cubicBezTo>
                        <a:pt x="706" y="287"/>
                        <a:pt x="687" y="293"/>
                        <a:pt x="670" y="302"/>
                      </a:cubicBezTo>
                      <a:lnTo>
                        <a:pt x="644" y="271"/>
                      </a:lnTo>
                      <a:lnTo>
                        <a:pt x="591" y="316"/>
                      </a:lnTo>
                      <a:lnTo>
                        <a:pt x="617" y="346"/>
                      </a:lnTo>
                      <a:cubicBezTo>
                        <a:pt x="605" y="362"/>
                        <a:pt x="596" y="379"/>
                        <a:pt x="590" y="398"/>
                      </a:cubicBezTo>
                      <a:lnTo>
                        <a:pt x="550" y="394"/>
                      </a:lnTo>
                      <a:lnTo>
                        <a:pt x="544" y="464"/>
                      </a:lnTo>
                      <a:lnTo>
                        <a:pt x="584" y="467"/>
                      </a:lnTo>
                      <a:cubicBezTo>
                        <a:pt x="587" y="487"/>
                        <a:pt x="593" y="505"/>
                        <a:pt x="602" y="522"/>
                      </a:cubicBezTo>
                      <a:lnTo>
                        <a:pt x="571" y="548"/>
                      </a:lnTo>
                      <a:lnTo>
                        <a:pt x="616" y="601"/>
                      </a:lnTo>
                      <a:lnTo>
                        <a:pt x="647" y="575"/>
                      </a:lnTo>
                      <a:cubicBezTo>
                        <a:pt x="662" y="587"/>
                        <a:pt x="679" y="596"/>
                        <a:pt x="698" y="602"/>
                      </a:cubicBezTo>
                      <a:lnTo>
                        <a:pt x="694" y="642"/>
                      </a:lnTo>
                      <a:lnTo>
                        <a:pt x="764" y="648"/>
                      </a:lnTo>
                      <a:lnTo>
                        <a:pt x="767" y="608"/>
                      </a:lnTo>
                      <a:cubicBezTo>
                        <a:pt x="787" y="606"/>
                        <a:pt x="805" y="600"/>
                        <a:pt x="822" y="591"/>
                      </a:cubicBezTo>
                      <a:lnTo>
                        <a:pt x="848" y="621"/>
                      </a:lnTo>
                      <a:lnTo>
                        <a:pt x="901" y="577"/>
                      </a:lnTo>
                      <a:lnTo>
                        <a:pt x="876" y="546"/>
                      </a:lnTo>
                      <a:cubicBezTo>
                        <a:pt x="887" y="531"/>
                        <a:pt x="896" y="513"/>
                        <a:pt x="902" y="494"/>
                      </a:cubicBezTo>
                      <a:lnTo>
                        <a:pt x="942" y="4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cs typeface="+mn-ea"/>
                    <a:sym typeface="+mn-lt"/>
                  </a:endParaRPr>
                </a:p>
              </p:txBody>
            </p:sp>
          </p:grpSp>
          <p:sp>
            <p:nvSpPr>
              <p:cNvPr id="85" name="Rectangle 14"/>
              <p:cNvSpPr>
                <a:spLocks noChangeArrowheads="1"/>
              </p:cNvSpPr>
              <p:nvPr/>
            </p:nvSpPr>
            <p:spPr bwMode="auto">
              <a:xfrm>
                <a:off x="5581874" y="4613014"/>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mn-lt"/>
                    <a:ea typeface="+mn-ea"/>
                    <a:cs typeface="+mn-ea"/>
                    <a:sym typeface="+mn-lt"/>
                  </a:rPr>
                  <a:t>PART </a:t>
                </a:r>
                <a:r>
                  <a:rPr lang="en-US" altLang="zh-CN" sz="1600" b="1" dirty="0">
                    <a:solidFill>
                      <a:srgbClr val="313D51"/>
                    </a:solidFill>
                    <a:latin typeface="+mn-lt"/>
                    <a:ea typeface="+mn-ea"/>
                    <a:cs typeface="+mn-ea"/>
                    <a:sym typeface="+mn-lt"/>
                  </a:rPr>
                  <a:t>4</a:t>
                </a:r>
                <a:endParaRPr lang="zh-CN" altLang="en-US" sz="1800" b="1" dirty="0">
                  <a:solidFill>
                    <a:srgbClr val="313D51"/>
                  </a:solidFill>
                  <a:latin typeface="+mn-lt"/>
                  <a:ea typeface="+mn-ea"/>
                  <a:cs typeface="+mn-ea"/>
                  <a:sym typeface="+mn-lt"/>
                </a:endParaRPr>
              </a:p>
            </p:txBody>
          </p:sp>
        </p:grpSp>
        <p:grpSp>
          <p:nvGrpSpPr>
            <p:cNvPr id="81" name="组合 80"/>
            <p:cNvGrpSpPr/>
            <p:nvPr/>
          </p:nvGrpSpPr>
          <p:grpSpPr>
            <a:xfrm flipH="1">
              <a:off x="6433491" y="4741665"/>
              <a:ext cx="4171535" cy="80892"/>
              <a:chOff x="2272062" y="2596259"/>
              <a:chExt cx="4173708" cy="80934"/>
            </a:xfrm>
          </p:grpSpPr>
          <p:cxnSp>
            <p:nvCxnSpPr>
              <p:cNvPr id="82" name="直接连接符 8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83" name="矩形 8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sp>
        <p:nvSpPr>
          <p:cNvPr id="99" name="TextBox 59">
            <a:extLst>
              <a:ext uri="{FF2B5EF4-FFF2-40B4-BE49-F238E27FC236}">
                <a16:creationId xmlns:a16="http://schemas.microsoft.com/office/drawing/2014/main" id="{E824AE80-6E1E-4CDF-BED1-8199421762DA}"/>
              </a:ext>
            </a:extLst>
          </p:cNvPr>
          <p:cNvSpPr txBox="1">
            <a:spLocks noChangeArrowheads="1"/>
          </p:cNvSpPr>
          <p:nvPr/>
        </p:nvSpPr>
        <p:spPr bwMode="auto">
          <a:xfrm>
            <a:off x="5126599" y="4196815"/>
            <a:ext cx="3453998" cy="43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313D51"/>
                </a:solidFill>
                <a:latin typeface="+mn-lt"/>
                <a:ea typeface="+mn-ea"/>
                <a:cs typeface="+mn-ea"/>
                <a:sym typeface="+mn-lt"/>
              </a:rPr>
              <a:t>Multimodal Search</a:t>
            </a:r>
          </a:p>
        </p:txBody>
      </p:sp>
      <p:sp>
        <p:nvSpPr>
          <p:cNvPr id="105" name="TextBox 59">
            <a:extLst>
              <a:ext uri="{FF2B5EF4-FFF2-40B4-BE49-F238E27FC236}">
                <a16:creationId xmlns:a16="http://schemas.microsoft.com/office/drawing/2014/main" id="{218D5B13-E554-4113-A2FC-52072D8BCA61}"/>
              </a:ext>
            </a:extLst>
          </p:cNvPr>
          <p:cNvSpPr txBox="1">
            <a:spLocks noChangeArrowheads="1"/>
          </p:cNvSpPr>
          <p:nvPr/>
        </p:nvSpPr>
        <p:spPr bwMode="auto">
          <a:xfrm>
            <a:off x="5126599" y="5057211"/>
            <a:ext cx="3155950" cy="43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313D51"/>
                </a:solidFill>
                <a:latin typeface="+mn-lt"/>
                <a:ea typeface="+mn-ea"/>
                <a:cs typeface="+mn-ea"/>
                <a:sym typeface="+mn-lt"/>
              </a:rPr>
              <a:t>Prospect</a:t>
            </a:r>
            <a:endParaRPr lang="zh-CN" altLang="en-US" b="1" dirty="0">
              <a:solidFill>
                <a:srgbClr val="313D51"/>
              </a:solidFill>
              <a:latin typeface="+mn-lt"/>
              <a:ea typeface="+mn-ea"/>
              <a:cs typeface="+mn-ea"/>
              <a:sym typeface="+mn-lt"/>
            </a:endParaRPr>
          </a:p>
        </p:txBody>
      </p:sp>
    </p:spTree>
    <p:extLst>
      <p:ext uri="{BB962C8B-B14F-4D97-AF65-F5344CB8AC3E}">
        <p14:creationId xmlns:p14="http://schemas.microsoft.com/office/powerpoint/2010/main" val="1287294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C4D1918-5A98-7DD7-1A79-47FB445E6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297" y="2857985"/>
            <a:ext cx="10590246" cy="3146876"/>
          </a:xfrm>
          <a:prstGeom prst="rect">
            <a:avLst/>
          </a:prstGeom>
        </p:spPr>
      </p:pic>
      <p:pic>
        <p:nvPicPr>
          <p:cNvPr id="11" name="图片 10">
            <a:extLst>
              <a:ext uri="{FF2B5EF4-FFF2-40B4-BE49-F238E27FC236}">
                <a16:creationId xmlns:a16="http://schemas.microsoft.com/office/drawing/2014/main" id="{90083E66-7BEB-FC4F-25B4-07FACBB222B4}"/>
              </a:ext>
            </a:extLst>
          </p:cNvPr>
          <p:cNvPicPr>
            <a:picLocks noChangeAspect="1"/>
          </p:cNvPicPr>
          <p:nvPr/>
        </p:nvPicPr>
        <p:blipFill>
          <a:blip r:embed="rId4"/>
          <a:stretch>
            <a:fillRect/>
          </a:stretch>
        </p:blipFill>
        <p:spPr>
          <a:xfrm>
            <a:off x="6178420" y="585229"/>
            <a:ext cx="3336370" cy="2825242"/>
          </a:xfrm>
          <a:prstGeom prst="rect">
            <a:avLst/>
          </a:prstGeom>
        </p:spPr>
      </p:pic>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Multimodal Search</a:t>
            </a:r>
          </a:p>
        </p:txBody>
      </p:sp>
      <p:sp>
        <p:nvSpPr>
          <p:cNvPr id="5" name="文本框 4">
            <a:extLst>
              <a:ext uri="{FF2B5EF4-FFF2-40B4-BE49-F238E27FC236}">
                <a16:creationId xmlns:a16="http://schemas.microsoft.com/office/drawing/2014/main" id="{7283B80A-6981-7F32-D1E8-2EF6AA39D74F}"/>
              </a:ext>
            </a:extLst>
          </p:cNvPr>
          <p:cNvSpPr txBox="1"/>
          <p:nvPr/>
        </p:nvSpPr>
        <p:spPr>
          <a:xfrm>
            <a:off x="7962122" y="6004861"/>
            <a:ext cx="4055706" cy="369332"/>
          </a:xfrm>
          <a:prstGeom prst="rect">
            <a:avLst/>
          </a:prstGeom>
          <a:noFill/>
        </p:spPr>
        <p:txBody>
          <a:bodyPr wrap="square">
            <a:spAutoFit/>
          </a:bodyPr>
          <a:lstStyle/>
          <a:p>
            <a:r>
              <a:rPr lang="en-US" altLang="zh-CN" dirty="0">
                <a:hlinkClick r:id="rId5"/>
              </a:rPr>
              <a:t>https://arxiv.org/pdf/2205.01917.pdf</a:t>
            </a:r>
            <a:endParaRPr lang="zh-CN" altLang="en-US" dirty="0"/>
          </a:p>
        </p:txBody>
      </p:sp>
      <p:sp>
        <p:nvSpPr>
          <p:cNvPr id="3" name="文本框 2">
            <a:extLst>
              <a:ext uri="{FF2B5EF4-FFF2-40B4-BE49-F238E27FC236}">
                <a16:creationId xmlns:a16="http://schemas.microsoft.com/office/drawing/2014/main" id="{DBFB0462-B0AF-D95A-6CD3-062B2A2B02D4}"/>
              </a:ext>
            </a:extLst>
          </p:cNvPr>
          <p:cNvSpPr txBox="1"/>
          <p:nvPr/>
        </p:nvSpPr>
        <p:spPr>
          <a:xfrm>
            <a:off x="556679" y="1217902"/>
            <a:ext cx="9703837" cy="1615827"/>
          </a:xfrm>
          <a:prstGeom prst="rect">
            <a:avLst/>
          </a:prstGeom>
          <a:noFill/>
        </p:spPr>
        <p:txBody>
          <a:bodyPr wrap="square">
            <a:spAutoFit/>
          </a:bodyPr>
          <a:lstStyle/>
          <a:p>
            <a:pPr>
              <a:lnSpc>
                <a:spcPts val="1800"/>
              </a:lnSpc>
            </a:pPr>
            <a:r>
              <a:rPr lang="en-US" altLang="zh-CN" sz="1800" b="1" dirty="0">
                <a:solidFill>
                  <a:schemeClr val="accent5">
                    <a:lumMod val="75000"/>
                  </a:schemeClr>
                </a:solidFill>
                <a:latin typeface="微软雅黑" panose="020B0503020204020204" pitchFamily="34" charset="-122"/>
                <a:ea typeface="微软雅黑" panose="020B0503020204020204" pitchFamily="34" charset="-122"/>
              </a:rPr>
              <a:t>VLM</a:t>
            </a:r>
            <a:r>
              <a:rPr lang="en-US" altLang="zh-CN" b="1" dirty="0">
                <a:solidFill>
                  <a:schemeClr val="accent5">
                    <a:lumMod val="75000"/>
                  </a:schemeClr>
                </a:solidFill>
                <a:latin typeface="微软雅黑" panose="020B0503020204020204" pitchFamily="34" charset="-122"/>
                <a:ea typeface="微软雅黑" panose="020B0503020204020204" pitchFamily="34" charset="-122"/>
              </a:rPr>
              <a:t>(Vison Language Model)</a:t>
            </a:r>
            <a:r>
              <a:rPr lang="en-US" altLang="zh-CN" sz="1800" b="1" dirty="0">
                <a:solidFill>
                  <a:schemeClr val="accent5">
                    <a:lumMod val="75000"/>
                  </a:schemeClr>
                </a:solidFill>
                <a:latin typeface="微软雅黑" panose="020B0503020204020204" pitchFamily="34" charset="-122"/>
                <a:ea typeface="微软雅黑" panose="020B0503020204020204" pitchFamily="34" charset="-122"/>
              </a:rPr>
              <a:t> CoCa</a:t>
            </a:r>
          </a:p>
          <a:p>
            <a:pPr>
              <a:lnSpc>
                <a:spcPts val="1800"/>
              </a:lnSpc>
            </a:pPr>
            <a:endParaRPr lang="en-US" altLang="zh-CN" dirty="0">
              <a:latin typeface="微软雅黑" panose="020B0503020204020204" pitchFamily="34" charset="-122"/>
              <a:ea typeface="微软雅黑" panose="020B0503020204020204" pitchFamily="34" charset="-122"/>
            </a:endParaRPr>
          </a:p>
          <a:p>
            <a:pPr>
              <a:lnSpc>
                <a:spcPts val="1800"/>
              </a:lnSpc>
            </a:pPr>
            <a:r>
              <a:rPr lang="en-US" altLang="zh-CN" dirty="0">
                <a:latin typeface="微软雅黑" panose="020B0503020204020204" pitchFamily="34" charset="-122"/>
                <a:ea typeface="微软雅黑" panose="020B0503020204020204" pitchFamily="34" charset="-122"/>
              </a:rPr>
              <a:t>The model has three sub-models: </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 model to obtain image embeddings</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 text model to obtain text embeddings</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 model to learn the relationships between them</a:t>
            </a:r>
            <a:endParaRPr lang="zh-CN" altLang="en-US"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DB63C031-A57E-6E46-5B41-F68C85FE4A45}"/>
              </a:ext>
            </a:extLst>
          </p:cNvPr>
          <p:cNvSpPr/>
          <p:nvPr/>
        </p:nvSpPr>
        <p:spPr>
          <a:xfrm>
            <a:off x="6872068" y="3622431"/>
            <a:ext cx="710418" cy="2532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2D106707-B5CD-64F2-514C-5B9D2162E487}"/>
              </a:ext>
            </a:extLst>
          </p:cNvPr>
          <p:cNvSpPr/>
          <p:nvPr/>
        </p:nvSpPr>
        <p:spPr>
          <a:xfrm>
            <a:off x="4337538" y="5414680"/>
            <a:ext cx="1758462" cy="5218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31C7669-DFE9-9039-1F45-D30EEF0D3456}"/>
              </a:ext>
            </a:extLst>
          </p:cNvPr>
          <p:cNvSpPr/>
          <p:nvPr/>
        </p:nvSpPr>
        <p:spPr>
          <a:xfrm>
            <a:off x="6348046" y="5406698"/>
            <a:ext cx="1758462" cy="5218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CD94F9B-12BB-E661-ABC5-587A6E3869CF}"/>
              </a:ext>
            </a:extLst>
          </p:cNvPr>
          <p:cNvSpPr/>
          <p:nvPr/>
        </p:nvSpPr>
        <p:spPr>
          <a:xfrm>
            <a:off x="8793502" y="5338403"/>
            <a:ext cx="2094891" cy="5901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E7D144B-4993-3F68-4BD0-8D6722C15E51}"/>
              </a:ext>
            </a:extLst>
          </p:cNvPr>
          <p:cNvSpPr/>
          <p:nvPr/>
        </p:nvSpPr>
        <p:spPr>
          <a:xfrm>
            <a:off x="6399042" y="1637231"/>
            <a:ext cx="946052" cy="1397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525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Multimodal Search</a:t>
            </a:r>
          </a:p>
        </p:txBody>
      </p:sp>
      <p:sp>
        <p:nvSpPr>
          <p:cNvPr id="2" name="文本框 1">
            <a:extLst>
              <a:ext uri="{FF2B5EF4-FFF2-40B4-BE49-F238E27FC236}">
                <a16:creationId xmlns:a16="http://schemas.microsoft.com/office/drawing/2014/main" id="{297416F1-BB75-6883-8F20-86A7C46B7336}"/>
              </a:ext>
            </a:extLst>
          </p:cNvPr>
          <p:cNvSpPr txBox="1"/>
          <p:nvPr/>
        </p:nvSpPr>
        <p:spPr>
          <a:xfrm>
            <a:off x="929951" y="1247813"/>
            <a:ext cx="10332097" cy="1200329"/>
          </a:xfrm>
          <a:prstGeom prst="rect">
            <a:avLst/>
          </a:prstGeom>
          <a:noFill/>
        </p:spPr>
        <p:txBody>
          <a:bodyPr wrap="square">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Google Multimodal Search</a:t>
            </a:r>
          </a:p>
          <a:p>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a:p>
            <a:r>
              <a:rPr lang="en-US" altLang="zh-CN" sz="1600" b="1" dirty="0">
                <a:solidFill>
                  <a:schemeClr val="accent5">
                    <a:lumMod val="75000"/>
                  </a:schemeClr>
                </a:solidFill>
                <a:latin typeface="微软雅黑" panose="020B0503020204020204" pitchFamily="34" charset="-122"/>
                <a:ea typeface="微软雅黑" panose="020B0503020204020204" pitchFamily="34" charset="-122"/>
              </a:rPr>
              <a:t>	</a:t>
            </a:r>
            <a:endParaRPr lang="zh-CN" altLang="en-US" sz="16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7283B80A-6981-7F32-D1E8-2EF6AA39D74F}"/>
              </a:ext>
            </a:extLst>
          </p:cNvPr>
          <p:cNvSpPr txBox="1"/>
          <p:nvPr/>
        </p:nvSpPr>
        <p:spPr>
          <a:xfrm>
            <a:off x="9423918" y="6029346"/>
            <a:ext cx="2413519" cy="369332"/>
          </a:xfrm>
          <a:prstGeom prst="rect">
            <a:avLst/>
          </a:prstGeom>
          <a:noFill/>
        </p:spPr>
        <p:txBody>
          <a:bodyPr wrap="square">
            <a:spAutoFit/>
          </a:bodyPr>
          <a:lstStyle/>
          <a:p>
            <a:r>
              <a:rPr lang="en-US" altLang="zh-CN" dirty="0">
                <a:hlinkClick r:id="rId3"/>
              </a:rPr>
              <a:t>https://ai-demos.dev/</a:t>
            </a:r>
            <a:endParaRPr lang="zh-CN" altLang="en-US" dirty="0"/>
          </a:p>
        </p:txBody>
      </p:sp>
      <p:pic>
        <p:nvPicPr>
          <p:cNvPr id="6" name="图片 5">
            <a:extLst>
              <a:ext uri="{FF2B5EF4-FFF2-40B4-BE49-F238E27FC236}">
                <a16:creationId xmlns:a16="http://schemas.microsoft.com/office/drawing/2014/main" id="{163BD339-BDD7-0ECF-2343-256CB8036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4466" y="1847567"/>
            <a:ext cx="7931020" cy="4246701"/>
          </a:xfrm>
          <a:prstGeom prst="rect">
            <a:avLst/>
          </a:prstGeom>
        </p:spPr>
      </p:pic>
    </p:spTree>
    <p:extLst>
      <p:ext uri="{BB962C8B-B14F-4D97-AF65-F5344CB8AC3E}">
        <p14:creationId xmlns:p14="http://schemas.microsoft.com/office/powerpoint/2010/main" val="863557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24" name="文本框 23"/>
          <p:cNvSpPr txBox="1"/>
          <p:nvPr/>
        </p:nvSpPr>
        <p:spPr>
          <a:xfrm>
            <a:off x="2866968" y="2443843"/>
            <a:ext cx="1680267" cy="2215991"/>
          </a:xfrm>
          <a:prstGeom prst="rect">
            <a:avLst/>
          </a:prstGeom>
          <a:noFill/>
        </p:spPr>
        <p:txBody>
          <a:bodyPr wrap="none" rtlCol="0">
            <a:spAutoFit/>
          </a:bodyPr>
          <a:lstStyle>
            <a:defPPr>
              <a:defRPr lang="zh-CN"/>
            </a:defPPr>
            <a:lvl1pPr algn="ctr">
              <a:defRPr sz="13800">
                <a:solidFill>
                  <a:schemeClr val="bg1"/>
                </a:solidFill>
                <a:latin typeface="Agency FB" panose="020B0503020202020204" pitchFamily="34" charset="0"/>
                <a:cs typeface="+mn-ea"/>
              </a:defRPr>
            </a:lvl1pPr>
          </a:lstStyle>
          <a:p>
            <a:r>
              <a:rPr lang="en-US" altLang="zh-CN" dirty="0">
                <a:sym typeface="+mn-lt"/>
              </a:rPr>
              <a:t>04</a:t>
            </a:r>
            <a:endParaRPr lang="zh-CN" altLang="en-US" dirty="0">
              <a:sym typeface="+mn-lt"/>
            </a:endParaRPr>
          </a:p>
        </p:txBody>
      </p:sp>
      <p:sp>
        <p:nvSpPr>
          <p:cNvPr id="25" name="文本框 24"/>
          <p:cNvSpPr txBox="1"/>
          <p:nvPr/>
        </p:nvSpPr>
        <p:spPr>
          <a:xfrm>
            <a:off x="4988229" y="3153351"/>
            <a:ext cx="4238307" cy="769441"/>
          </a:xfrm>
          <a:prstGeom prst="rect">
            <a:avLst/>
          </a:prstGeom>
          <a:noFill/>
        </p:spPr>
        <p:txBody>
          <a:bodyPr wrap="square" rtlCol="0">
            <a:spAutoFit/>
            <a:scene3d>
              <a:camera prst="orthographicFront"/>
              <a:lightRig rig="threePt" dir="t"/>
            </a:scene3d>
            <a:sp3d contourW="12700"/>
          </a:bodyPr>
          <a:lstStyle/>
          <a:p>
            <a:r>
              <a:rPr lang="en-US" altLang="zh-CN" sz="4400" b="1" dirty="0">
                <a:solidFill>
                  <a:schemeClr val="bg1"/>
                </a:solidFill>
                <a:cs typeface="+mn-ea"/>
                <a:sym typeface="+mn-lt"/>
              </a:rPr>
              <a:t>Prospect</a:t>
            </a:r>
            <a:endParaRPr lang="zh-CN" altLang="en-US" sz="4400" b="1" dirty="0">
              <a:solidFill>
                <a:schemeClr val="bg1"/>
              </a:solidFill>
              <a:cs typeface="+mn-ea"/>
              <a:sym typeface="+mn-lt"/>
            </a:endParaRP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326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Prospect</a:t>
            </a:r>
          </a:p>
        </p:txBody>
      </p:sp>
      <p:sp>
        <p:nvSpPr>
          <p:cNvPr id="5" name="文本框 4">
            <a:extLst>
              <a:ext uri="{FF2B5EF4-FFF2-40B4-BE49-F238E27FC236}">
                <a16:creationId xmlns:a16="http://schemas.microsoft.com/office/drawing/2014/main" id="{4B85A01B-C00E-F149-9630-B2AAA3BDB03B}"/>
              </a:ext>
            </a:extLst>
          </p:cNvPr>
          <p:cNvSpPr txBox="1"/>
          <p:nvPr/>
        </p:nvSpPr>
        <p:spPr>
          <a:xfrm>
            <a:off x="866216" y="1028343"/>
            <a:ext cx="10838103" cy="5632311"/>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Internal knowledge question and answer/knowledge base application within the company.</a:t>
            </a:r>
          </a:p>
          <a:p>
            <a:r>
              <a:rPr lang="en-US"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hlinkClick r:id="rId3"/>
              </a:rPr>
              <a:t>Implementation practice of knowledge question and answer application based on AWS</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-Add personalized labels for users.</a:t>
            </a:r>
          </a:p>
          <a:p>
            <a:pPr lvl="1"/>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Search Engine Optimization (SEO)</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how will AI change the way we optimize for SEO?</a:t>
            </a:r>
          </a:p>
          <a:p>
            <a:r>
              <a:rPr lang="en-US" altLang="zh-CN" dirty="0">
                <a:latin typeface="微软雅黑" panose="020B0503020204020204" pitchFamily="34" charset="-122"/>
                <a:ea typeface="微软雅黑" panose="020B0503020204020204" pitchFamily="34" charset="-122"/>
              </a:rPr>
              <a:t>	-Instead of using lots of keywords for SEO, we can give more descriptive sentences about our pages to fit the user‘s intentions.</a:t>
            </a:r>
          </a:p>
          <a:p>
            <a:r>
              <a:rPr lang="en-US" altLang="zh-CN" dirty="0">
                <a:latin typeface="微软雅黑" panose="020B0503020204020204" pitchFamily="34" charset="-122"/>
                <a:ea typeface="微软雅黑" panose="020B0503020204020204" pitchFamily="34" charset="-122"/>
              </a:rPr>
              <a:t>	-Using AI tools for assisted content optimization and even content creation.</a:t>
            </a:r>
          </a:p>
          <a:p>
            <a:r>
              <a:rPr lang="en-US" altLang="zh-CN" dirty="0">
                <a:latin typeface="微软雅黑" panose="020B0503020204020204" pitchFamily="34" charset="-122"/>
                <a:ea typeface="微软雅黑" panose="020B0503020204020204" pitchFamily="34" charset="-122"/>
              </a:rPr>
              <a:t>	-Incorporate Al-powered chatbots and image/voice/video search optimization.</a:t>
            </a:r>
          </a:p>
          <a:p>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With multimodal,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what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can we do?</a:t>
            </a:r>
          </a:p>
          <a:p>
            <a:r>
              <a:rPr lang="en-US" altLang="zh-CN" dirty="0">
                <a:latin typeface="微软雅黑" panose="020B0503020204020204" pitchFamily="34" charset="-122"/>
                <a:ea typeface="微软雅黑" panose="020B0503020204020204" pitchFamily="34" charset="-122"/>
              </a:rPr>
              <a:t>	-Business improving, generate product or advertising recommendation words based on images.</a:t>
            </a:r>
          </a:p>
          <a:p>
            <a:r>
              <a:rPr lang="en-US" altLang="zh-CN" dirty="0">
                <a:latin typeface="微软雅黑" panose="020B0503020204020204" pitchFamily="34" charset="-122"/>
                <a:ea typeface="微软雅黑" panose="020B0503020204020204" pitchFamily="34" charset="-122"/>
              </a:rPr>
              <a:t>	-Helps with content creation, search in the asset library for images or videos by text which you want to use.</a:t>
            </a:r>
          </a:p>
          <a:p>
            <a:r>
              <a:rPr lang="en-US" altLang="zh-CN" dirty="0">
                <a:latin typeface="微软雅黑" panose="020B0503020204020204" pitchFamily="34" charset="-122"/>
                <a:ea typeface="微软雅黑" panose="020B0503020204020204" pitchFamily="34" charset="-122"/>
              </a:rPr>
              <a:t>	-Security monitoring,</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search for potentially dangerous scenarios through text.</a:t>
            </a:r>
          </a:p>
          <a:p>
            <a:r>
              <a:rPr lang="en-US" altLang="zh-CN" dirty="0">
                <a:latin typeface="微软雅黑" panose="020B0503020204020204" pitchFamily="34" charset="-122"/>
                <a:ea typeface="微软雅黑" panose="020B0503020204020204" pitchFamily="34" charset="-122"/>
              </a:rPr>
              <a:t>	-Integrate with recommendation system.</a:t>
            </a:r>
          </a:p>
          <a:p>
            <a:r>
              <a:rPr lang="en-US" altLang="zh-CN" dirty="0">
                <a:latin typeface="微软雅黑" panose="020B0503020204020204" pitchFamily="34" charset="-122"/>
                <a:ea typeface="微软雅黑" panose="020B0503020204020204" pitchFamily="34" charset="-122"/>
              </a:rPr>
              <a:t>	-…</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1730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Prospect</a:t>
            </a:r>
          </a:p>
        </p:txBody>
      </p:sp>
      <p:sp>
        <p:nvSpPr>
          <p:cNvPr id="5" name="文本框 4">
            <a:extLst>
              <a:ext uri="{FF2B5EF4-FFF2-40B4-BE49-F238E27FC236}">
                <a16:creationId xmlns:a16="http://schemas.microsoft.com/office/drawing/2014/main" id="{4B85A01B-C00E-F149-9630-B2AAA3BDB03B}"/>
              </a:ext>
            </a:extLst>
          </p:cNvPr>
          <p:cNvSpPr txBox="1"/>
          <p:nvPr/>
        </p:nvSpPr>
        <p:spPr>
          <a:xfrm>
            <a:off x="866217" y="1028343"/>
            <a:ext cx="10451242"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hlinkClick r:id="rId3"/>
              </a:rPr>
              <a:t>Implementation practice of knowledge question and answer application based on AWS</a:t>
            </a:r>
            <a:endParaRPr lang="en-US" altLang="zh-CN" dirty="0">
              <a:latin typeface="微软雅黑" panose="020B0503020204020204" pitchFamily="34" charset="-122"/>
              <a:ea typeface="微软雅黑" panose="020B0503020204020204" pitchFamily="34" charset="-122"/>
            </a:endParaRPr>
          </a:p>
        </p:txBody>
      </p:sp>
      <p:pic>
        <p:nvPicPr>
          <p:cNvPr id="1030" name="Picture 6">
            <a:extLst>
              <a:ext uri="{FF2B5EF4-FFF2-40B4-BE49-F238E27FC236}">
                <a16:creationId xmlns:a16="http://schemas.microsoft.com/office/drawing/2014/main" id="{41E3CCB4-AAB5-CC66-83AC-17579F84BE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633" y="1924050"/>
            <a:ext cx="9248775" cy="30099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E8F032BC-7DF0-16A4-F55A-33E0A766F691}"/>
              </a:ext>
            </a:extLst>
          </p:cNvPr>
          <p:cNvSpPr txBox="1"/>
          <p:nvPr/>
        </p:nvSpPr>
        <p:spPr>
          <a:xfrm>
            <a:off x="866216" y="5082565"/>
            <a:ext cx="3911523"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Knowledge vectorization</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Vector database optimization</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4758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Challenge</a:t>
            </a:r>
          </a:p>
        </p:txBody>
      </p:sp>
      <p:sp>
        <p:nvSpPr>
          <p:cNvPr id="4" name="文本框 3">
            <a:extLst>
              <a:ext uri="{FF2B5EF4-FFF2-40B4-BE49-F238E27FC236}">
                <a16:creationId xmlns:a16="http://schemas.microsoft.com/office/drawing/2014/main" id="{6FEEBFC9-CC6D-E670-E900-88711157E19D}"/>
              </a:ext>
            </a:extLst>
          </p:cNvPr>
          <p:cNvSpPr txBox="1"/>
          <p:nvPr/>
        </p:nvSpPr>
        <p:spPr>
          <a:xfrm>
            <a:off x="874174" y="1305188"/>
            <a:ext cx="10185711" cy="2585323"/>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The implementation of AI-powered search, though promising, presents certain challenges.</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-Data privacy and ethics.</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-Technical complexity.</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-Integration with existing systems.</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-The answers given by generative AI replace people's clicks to enter relevant web pages.</a:t>
            </a:r>
          </a:p>
        </p:txBody>
      </p:sp>
    </p:spTree>
    <p:extLst>
      <p:ext uri="{BB962C8B-B14F-4D97-AF65-F5344CB8AC3E}">
        <p14:creationId xmlns:p14="http://schemas.microsoft.com/office/powerpoint/2010/main" val="4040500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2181"/>
          </a:xfrm>
          <a:prstGeom prst="rect">
            <a:avLst/>
          </a:prstGeom>
        </p:spPr>
      </p:pic>
      <p:sp>
        <p:nvSpPr>
          <p:cNvPr id="3" name="矩形 2"/>
          <p:cNvSpPr/>
          <p:nvPr/>
        </p:nvSpPr>
        <p:spPr>
          <a:xfrm>
            <a:off x="2160496" y="1465866"/>
            <a:ext cx="7871010" cy="393208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cs typeface="+mn-ea"/>
              <a:sym typeface="+mn-lt"/>
            </a:endParaRPr>
          </a:p>
        </p:txBody>
      </p:sp>
      <p:sp>
        <p:nvSpPr>
          <p:cNvPr id="4" name="矩形 3"/>
          <p:cNvSpPr/>
          <p:nvPr/>
        </p:nvSpPr>
        <p:spPr>
          <a:xfrm>
            <a:off x="2429435" y="1711367"/>
            <a:ext cx="7333130" cy="3441085"/>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5" name="文本框 4"/>
          <p:cNvSpPr txBox="1"/>
          <p:nvPr/>
        </p:nvSpPr>
        <p:spPr>
          <a:xfrm>
            <a:off x="2329867" y="3006260"/>
            <a:ext cx="7053116" cy="707886"/>
          </a:xfrm>
          <a:prstGeom prst="rect">
            <a:avLst/>
          </a:prstGeom>
          <a:noFill/>
        </p:spPr>
        <p:txBody>
          <a:bodyPr wrap="square" rtlCol="0">
            <a:spAutoFit/>
            <a:scene3d>
              <a:camera prst="orthographicFront"/>
              <a:lightRig rig="threePt" dir="t"/>
            </a:scene3d>
            <a:sp3d contourW="12700"/>
          </a:bodyPr>
          <a:lstStyle/>
          <a:p>
            <a:pPr algn="ctr">
              <a:defRPr/>
            </a:pPr>
            <a:r>
              <a:rPr lang="en-US" altLang="zh-CN" sz="4000" b="1" dirty="0">
                <a:solidFill>
                  <a:schemeClr val="bg1"/>
                </a:solidFill>
                <a:cs typeface="+mn-ea"/>
                <a:sym typeface="+mn-lt"/>
              </a:rPr>
              <a:t>Thank You</a:t>
            </a:r>
            <a:r>
              <a:rPr lang="zh-CN" altLang="en-US" sz="4000" b="1" dirty="0">
                <a:solidFill>
                  <a:schemeClr val="bg1"/>
                </a:solidFill>
                <a:cs typeface="+mn-ea"/>
                <a:sym typeface="+mn-lt"/>
              </a:rPr>
              <a:t>！</a:t>
            </a:r>
          </a:p>
        </p:txBody>
      </p:sp>
      <p:sp>
        <p:nvSpPr>
          <p:cNvPr id="20" name="任意多边形: 形状 19">
            <a:extLst>
              <a:ext uri="{FF2B5EF4-FFF2-40B4-BE49-F238E27FC236}">
                <a16:creationId xmlns:a16="http://schemas.microsoft.com/office/drawing/2014/main" id="{C05DF265-8076-4501-B296-996F5164AEB8}"/>
              </a:ext>
            </a:extLst>
          </p:cNvPr>
          <p:cNvSpPr/>
          <p:nvPr/>
        </p:nvSpPr>
        <p:spPr>
          <a:xfrm>
            <a:off x="6065520" y="1513840"/>
            <a:ext cx="702637" cy="762000"/>
          </a:xfrm>
          <a:custGeom>
            <a:avLst/>
            <a:gdLst>
              <a:gd name="connsiteX0" fmla="*/ 0 w 702637"/>
              <a:gd name="connsiteY0" fmla="*/ 762000 h 762000"/>
              <a:gd name="connsiteX1" fmla="*/ 182880 w 702637"/>
              <a:gd name="connsiteY1" fmla="*/ 751840 h 762000"/>
              <a:gd name="connsiteX2" fmla="*/ 213360 w 702637"/>
              <a:gd name="connsiteY2" fmla="*/ 721360 h 762000"/>
              <a:gd name="connsiteX3" fmla="*/ 254000 w 702637"/>
              <a:gd name="connsiteY3" fmla="*/ 701040 h 762000"/>
              <a:gd name="connsiteX4" fmla="*/ 304800 w 702637"/>
              <a:gd name="connsiteY4" fmla="*/ 680720 h 762000"/>
              <a:gd name="connsiteX5" fmla="*/ 396240 w 702637"/>
              <a:gd name="connsiteY5" fmla="*/ 650240 h 762000"/>
              <a:gd name="connsiteX6" fmla="*/ 436880 w 702637"/>
              <a:gd name="connsiteY6" fmla="*/ 619760 h 762000"/>
              <a:gd name="connsiteX7" fmla="*/ 457200 w 702637"/>
              <a:gd name="connsiteY7" fmla="*/ 579120 h 762000"/>
              <a:gd name="connsiteX8" fmla="*/ 508000 w 702637"/>
              <a:gd name="connsiteY8" fmla="*/ 508000 h 762000"/>
              <a:gd name="connsiteX9" fmla="*/ 528320 w 702637"/>
              <a:gd name="connsiteY9" fmla="*/ 467360 h 762000"/>
              <a:gd name="connsiteX10" fmla="*/ 589280 w 702637"/>
              <a:gd name="connsiteY10" fmla="*/ 396240 h 762000"/>
              <a:gd name="connsiteX11" fmla="*/ 619760 w 702637"/>
              <a:gd name="connsiteY11" fmla="*/ 345440 h 762000"/>
              <a:gd name="connsiteX12" fmla="*/ 640080 w 702637"/>
              <a:gd name="connsiteY12" fmla="*/ 314960 h 762000"/>
              <a:gd name="connsiteX13" fmla="*/ 650240 w 702637"/>
              <a:gd name="connsiteY13" fmla="*/ 284480 h 762000"/>
              <a:gd name="connsiteX14" fmla="*/ 680720 w 702637"/>
              <a:gd name="connsiteY14" fmla="*/ 132080 h 762000"/>
              <a:gd name="connsiteX15" fmla="*/ 701040 w 702637"/>
              <a:gd name="connsiteY15"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2637" h="762000">
                <a:moveTo>
                  <a:pt x="0" y="762000"/>
                </a:moveTo>
                <a:cubicBezTo>
                  <a:pt x="60960" y="758613"/>
                  <a:pt x="122904" y="763264"/>
                  <a:pt x="182880" y="751840"/>
                </a:cubicBezTo>
                <a:cubicBezTo>
                  <a:pt x="196995" y="749151"/>
                  <a:pt x="201668" y="729711"/>
                  <a:pt x="213360" y="721360"/>
                </a:cubicBezTo>
                <a:cubicBezTo>
                  <a:pt x="225685" y="712557"/>
                  <a:pt x="240160" y="707191"/>
                  <a:pt x="254000" y="701040"/>
                </a:cubicBezTo>
                <a:cubicBezTo>
                  <a:pt x="270666" y="693633"/>
                  <a:pt x="287625" y="686854"/>
                  <a:pt x="304800" y="680720"/>
                </a:cubicBezTo>
                <a:cubicBezTo>
                  <a:pt x="335057" y="669914"/>
                  <a:pt x="396240" y="650240"/>
                  <a:pt x="396240" y="650240"/>
                </a:cubicBezTo>
                <a:cubicBezTo>
                  <a:pt x="409787" y="640080"/>
                  <a:pt x="425860" y="632617"/>
                  <a:pt x="436880" y="619760"/>
                </a:cubicBezTo>
                <a:cubicBezTo>
                  <a:pt x="446737" y="608261"/>
                  <a:pt x="449173" y="591963"/>
                  <a:pt x="457200" y="579120"/>
                </a:cubicBezTo>
                <a:cubicBezTo>
                  <a:pt x="493544" y="520970"/>
                  <a:pt x="479342" y="558152"/>
                  <a:pt x="508000" y="508000"/>
                </a:cubicBezTo>
                <a:cubicBezTo>
                  <a:pt x="515514" y="494850"/>
                  <a:pt x="520293" y="480203"/>
                  <a:pt x="528320" y="467360"/>
                </a:cubicBezTo>
                <a:cubicBezTo>
                  <a:pt x="590860" y="367296"/>
                  <a:pt x="526938" y="479363"/>
                  <a:pt x="589280" y="396240"/>
                </a:cubicBezTo>
                <a:cubicBezTo>
                  <a:pt x="601128" y="380442"/>
                  <a:pt x="609294" y="362186"/>
                  <a:pt x="619760" y="345440"/>
                </a:cubicBezTo>
                <a:cubicBezTo>
                  <a:pt x="626232" y="335085"/>
                  <a:pt x="634619" y="325882"/>
                  <a:pt x="640080" y="314960"/>
                </a:cubicBezTo>
                <a:cubicBezTo>
                  <a:pt x="644869" y="305381"/>
                  <a:pt x="647917" y="294935"/>
                  <a:pt x="650240" y="284480"/>
                </a:cubicBezTo>
                <a:cubicBezTo>
                  <a:pt x="661478" y="233908"/>
                  <a:pt x="661480" y="180181"/>
                  <a:pt x="680720" y="132080"/>
                </a:cubicBezTo>
                <a:cubicBezTo>
                  <a:pt x="711102" y="56124"/>
                  <a:pt x="701040" y="99518"/>
                  <a:pt x="701040" y="0"/>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7072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5B52E221-EE94-414F-8435-7E79A792D58A}"/>
              </a:ext>
            </a:extLst>
          </p:cNvPr>
          <p:cNvSpPr txBox="1"/>
          <p:nvPr/>
        </p:nvSpPr>
        <p:spPr>
          <a:xfrm>
            <a:off x="416770" y="920533"/>
            <a:ext cx="3281470" cy="470731"/>
          </a:xfrm>
          <a:prstGeom prst="rect">
            <a:avLst/>
          </a:prstGeom>
          <a:solidFill>
            <a:schemeClr val="bg1"/>
          </a:solidFill>
        </p:spPr>
        <p:txBody>
          <a:bodyPr wrap="square" rtlCol="0">
            <a:spAutoFit/>
          </a:bodyPr>
          <a:lstStyle/>
          <a:p>
            <a:endParaRPr lang="zh-CN" altLang="en-US" dirty="0"/>
          </a:p>
        </p:txBody>
      </p:sp>
      <p:sp>
        <p:nvSpPr>
          <p:cNvPr id="7" name="Rectangle 2">
            <a:extLst>
              <a:ext uri="{FF2B5EF4-FFF2-40B4-BE49-F238E27FC236}">
                <a16:creationId xmlns:a16="http://schemas.microsoft.com/office/drawing/2014/main" id="{AEE63D33-F126-4CD1-B4FD-A4BD6C6882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3237ACA1-6FAC-4CC6-90E2-1338F5746A4B}"/>
              </a:ext>
            </a:extLst>
          </p:cNvPr>
          <p:cNvSpPr/>
          <p:nvPr/>
        </p:nvSpPr>
        <p:spPr>
          <a:xfrm>
            <a:off x="416770" y="459322"/>
            <a:ext cx="599419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3" name="标题 2">
            <a:extLst>
              <a:ext uri="{FF2B5EF4-FFF2-40B4-BE49-F238E27FC236}">
                <a16:creationId xmlns:a16="http://schemas.microsoft.com/office/drawing/2014/main" id="{AC2DCD79-CEFA-4297-BF44-FA930F91FDAF}"/>
              </a:ext>
            </a:extLst>
          </p:cNvPr>
          <p:cNvSpPr txBox="1">
            <a:spLocks/>
          </p:cNvSpPr>
          <p:nvPr/>
        </p:nvSpPr>
        <p:spPr>
          <a:xfrm>
            <a:off x="416770" y="488818"/>
            <a:ext cx="5994190" cy="4561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r>
              <a:rPr lang="en-US" altLang="zh-CN" b="1" dirty="0">
                <a:solidFill>
                  <a:schemeClr val="bg1"/>
                </a:solidFill>
                <a:latin typeface="+mn-lt"/>
                <a:ea typeface="+mn-ea"/>
                <a:cs typeface="+mn-ea"/>
                <a:sym typeface="+mn-lt"/>
              </a:rPr>
              <a:t>Resources</a:t>
            </a:r>
          </a:p>
        </p:txBody>
      </p:sp>
      <p:sp>
        <p:nvSpPr>
          <p:cNvPr id="4" name="文本框 3">
            <a:extLst>
              <a:ext uri="{FF2B5EF4-FFF2-40B4-BE49-F238E27FC236}">
                <a16:creationId xmlns:a16="http://schemas.microsoft.com/office/drawing/2014/main" id="{6FEEBFC9-CC6D-E670-E900-88711157E19D}"/>
              </a:ext>
            </a:extLst>
          </p:cNvPr>
          <p:cNvSpPr txBox="1"/>
          <p:nvPr/>
        </p:nvSpPr>
        <p:spPr>
          <a:xfrm>
            <a:off x="1141652" y="1453647"/>
            <a:ext cx="6096000" cy="369332"/>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hlinkClick r:id="rId3"/>
              </a:rPr>
              <a:t>Vertex AI</a:t>
            </a:r>
            <a:endParaRPr lang="zh-CN" altLang="en-US"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31C7F041-9B0F-1CBE-DBE5-104CCBD2CC28}"/>
              </a:ext>
            </a:extLst>
          </p:cNvPr>
          <p:cNvSpPr txBox="1"/>
          <p:nvPr/>
        </p:nvSpPr>
        <p:spPr>
          <a:xfrm>
            <a:off x="1141652" y="2147013"/>
            <a:ext cx="7215674"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hlinkClick r:id="rId4"/>
              </a:rPr>
              <a:t>The multimodal embedding space with 6 million Mercari items</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2FED61B7-73B0-A220-E888-B2826F1D465C}"/>
              </a:ext>
            </a:extLst>
          </p:cNvPr>
          <p:cNvSpPr txBox="1"/>
          <p:nvPr/>
        </p:nvSpPr>
        <p:spPr>
          <a:xfrm>
            <a:off x="1141652" y="3252919"/>
            <a:ext cx="7215674" cy="369332"/>
          </a:xfrm>
          <a:prstGeom prst="rect">
            <a:avLst/>
          </a:prstGeom>
          <a:noFill/>
        </p:spPr>
        <p:txBody>
          <a:bodyPr wrap="square">
            <a:spAutoFit/>
          </a:bodyPr>
          <a:lstStyle/>
          <a:p>
            <a:pPr marL="285750" indent="-285750">
              <a:buFont typeface="Arial" panose="020B0604020202020204" pitchFamily="34" charset="0"/>
              <a:buChar char="•"/>
            </a:pPr>
            <a:r>
              <a:rPr lang="en-US" altLang="zh-CN" b="0" i="0" dirty="0">
                <a:solidFill>
                  <a:srgbClr val="212121"/>
                </a:solidFill>
                <a:effectLst/>
                <a:latin typeface="Roboto" panose="02000000000000000000" pitchFamily="2" charset="0"/>
                <a:hlinkClick r:id="rId5"/>
              </a:rPr>
              <a:t>Using Vertex AI Multimodal Embeddings and Vector Search</a:t>
            </a:r>
            <a:endParaRPr lang="en-US" altLang="zh-CN" b="0" i="0" dirty="0">
              <a:solidFill>
                <a:srgbClr val="212121"/>
              </a:solidFill>
              <a:effectLst/>
              <a:latin typeface="Roboto" panose="02000000000000000000" pitchFamily="2" charset="0"/>
            </a:endParaRPr>
          </a:p>
        </p:txBody>
      </p:sp>
    </p:spTree>
    <p:extLst>
      <p:ext uri="{BB962C8B-B14F-4D97-AF65-F5344CB8AC3E}">
        <p14:creationId xmlns:p14="http://schemas.microsoft.com/office/powerpoint/2010/main" val="3063465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24" name="文本框 23"/>
          <p:cNvSpPr txBox="1"/>
          <p:nvPr/>
        </p:nvSpPr>
        <p:spPr>
          <a:xfrm>
            <a:off x="3051312" y="2443843"/>
            <a:ext cx="1311578"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cs typeface="+mn-ea"/>
                <a:sym typeface="+mn-lt"/>
              </a:rPr>
              <a:t>01</a:t>
            </a:r>
            <a:endParaRPr lang="zh-CN" altLang="en-US" sz="13800" dirty="0">
              <a:solidFill>
                <a:schemeClr val="bg1"/>
              </a:solidFill>
              <a:latin typeface="Agency FB" panose="020B0503020202020204" pitchFamily="34" charset="0"/>
              <a:cs typeface="+mn-ea"/>
              <a:sym typeface="+mn-lt"/>
            </a:endParaRPr>
          </a:p>
        </p:txBody>
      </p:sp>
      <p:sp>
        <p:nvSpPr>
          <p:cNvPr id="25" name="文本框 24"/>
          <p:cNvSpPr txBox="1"/>
          <p:nvPr/>
        </p:nvSpPr>
        <p:spPr>
          <a:xfrm>
            <a:off x="4818295" y="3069277"/>
            <a:ext cx="4238307" cy="769441"/>
          </a:xfrm>
          <a:prstGeom prst="rect">
            <a:avLst/>
          </a:prstGeom>
          <a:noFill/>
        </p:spPr>
        <p:txBody>
          <a:bodyPr wrap="square" rtlCol="0">
            <a:spAutoFit/>
            <a:scene3d>
              <a:camera prst="orthographicFront"/>
              <a:lightRig rig="threePt" dir="t"/>
            </a:scene3d>
            <a:sp3d contourW="12700"/>
          </a:bodyPr>
          <a:lstStyle/>
          <a:p>
            <a:r>
              <a:rPr lang="en-US" altLang="zh-CN" sz="4400" b="1" dirty="0">
                <a:solidFill>
                  <a:schemeClr val="bg1"/>
                </a:solidFill>
                <a:cs typeface="+mn-ea"/>
                <a:sym typeface="+mn-lt"/>
              </a:rPr>
              <a:t>Basic Search</a:t>
            </a:r>
          </a:p>
        </p:txBody>
      </p:sp>
      <p:cxnSp>
        <p:nvCxnSpPr>
          <p:cNvPr id="27" name="直接连接符 26"/>
          <p:cNvCxnSpPr/>
          <p:nvPr/>
        </p:nvCxnSpPr>
        <p:spPr>
          <a:xfrm>
            <a:off x="4552445"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478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0F68F7A-4B93-40ED-9FA1-5ED35562F146}"/>
              </a:ext>
            </a:extLst>
          </p:cNvPr>
          <p:cNvSpPr txBox="1"/>
          <p:nvPr/>
        </p:nvSpPr>
        <p:spPr>
          <a:xfrm>
            <a:off x="416770" y="900869"/>
            <a:ext cx="3281470" cy="470731"/>
          </a:xfrm>
          <a:prstGeom prst="rect">
            <a:avLst/>
          </a:prstGeom>
          <a:solidFill>
            <a:schemeClr val="bg1"/>
          </a:solidFill>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80A5B4A-57F1-4BF2-B867-7E633FA8A016}"/>
              </a:ext>
            </a:extLst>
          </p:cNvPr>
          <p:cNvSpPr/>
          <p:nvPr/>
        </p:nvSpPr>
        <p:spPr>
          <a:xfrm>
            <a:off x="416770" y="459322"/>
            <a:ext cx="475467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 name="标题 2"/>
          <p:cNvSpPr>
            <a:spLocks noGrp="1"/>
          </p:cNvSpPr>
          <p:nvPr>
            <p:ph type="title"/>
          </p:nvPr>
        </p:nvSpPr>
        <p:spPr>
          <a:xfrm>
            <a:off x="416770" y="459322"/>
            <a:ext cx="4754670" cy="456129"/>
          </a:xfrm>
        </p:spPr>
        <p:txBody>
          <a:bodyPr/>
          <a:lstStyle/>
          <a:p>
            <a:pPr algn="ctr">
              <a:lnSpc>
                <a:spcPct val="120000"/>
              </a:lnSpc>
            </a:pPr>
            <a:r>
              <a:rPr lang="en-US" altLang="zh-CN" dirty="0">
                <a:solidFill>
                  <a:schemeClr val="bg1"/>
                </a:solidFill>
                <a:latin typeface="+mn-lt"/>
                <a:ea typeface="+mn-ea"/>
                <a:cs typeface="+mn-ea"/>
                <a:sym typeface="+mn-lt"/>
              </a:rPr>
              <a:t>Basic Search</a:t>
            </a:r>
          </a:p>
        </p:txBody>
      </p:sp>
      <p:sp>
        <p:nvSpPr>
          <p:cNvPr id="18" name="文本框 17">
            <a:extLst>
              <a:ext uri="{FF2B5EF4-FFF2-40B4-BE49-F238E27FC236}">
                <a16:creationId xmlns:a16="http://schemas.microsoft.com/office/drawing/2014/main" id="{4D8B497E-E122-49D7-95F0-FA3A63B5EEE8}"/>
              </a:ext>
            </a:extLst>
          </p:cNvPr>
          <p:cNvSpPr txBox="1"/>
          <p:nvPr/>
        </p:nvSpPr>
        <p:spPr>
          <a:xfrm>
            <a:off x="864949" y="1362142"/>
            <a:ext cx="10596169" cy="523220"/>
          </a:xfrm>
          <a:prstGeom prst="rect">
            <a:avLst/>
          </a:prstGeom>
          <a:noFill/>
        </p:spPr>
        <p:txBody>
          <a:bodyPr wrap="square" rtlCol="0">
            <a:spAutoFit/>
          </a:bodyPr>
          <a:lstStyle/>
          <a:p>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Search is everywhere in our daily lives!</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758D0DF-1B99-56DB-9259-BBB3E59914F3}"/>
              </a:ext>
            </a:extLst>
          </p:cNvPr>
          <p:cNvSpPr txBox="1"/>
          <p:nvPr/>
        </p:nvSpPr>
        <p:spPr>
          <a:xfrm>
            <a:off x="3125259" y="3780450"/>
            <a:ext cx="1807049" cy="338554"/>
          </a:xfrm>
          <a:prstGeom prst="rect">
            <a:avLst/>
          </a:prstGeom>
          <a:noFill/>
        </p:spPr>
        <p:txBody>
          <a:bodyPr wrap="square">
            <a:spAutoFit/>
          </a:bodyPr>
          <a:lstStyle/>
          <a:p>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Google search</a:t>
            </a:r>
            <a:endParaRPr lang="zh-CN" altLang="en-US" sz="16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9057C668-1F4A-0E8D-B2F7-73CD31D40C0C}"/>
              </a:ext>
            </a:extLst>
          </p:cNvPr>
          <p:cNvSpPr txBox="1"/>
          <p:nvPr/>
        </p:nvSpPr>
        <p:spPr>
          <a:xfrm>
            <a:off x="8480042" y="5087206"/>
            <a:ext cx="233647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E-commerce platform</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C89CF301-6C94-C4E3-7ADF-AC6632127572}"/>
              </a:ext>
            </a:extLst>
          </p:cNvPr>
          <p:cNvSpPr txBox="1"/>
          <p:nvPr/>
        </p:nvSpPr>
        <p:spPr>
          <a:xfrm>
            <a:off x="3364391" y="5398905"/>
            <a:ext cx="1807049" cy="523220"/>
          </a:xfrm>
          <a:prstGeom prst="rect">
            <a:avLst/>
          </a:prstGeom>
          <a:noFill/>
        </p:spPr>
        <p:txBody>
          <a:bodyPr wrap="square">
            <a:spAutoFit/>
          </a:bodyPr>
          <a:lstStyle/>
          <a:p>
            <a:endPar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Knowledge base</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 name="图片 23">
            <a:extLst>
              <a:ext uri="{FF2B5EF4-FFF2-40B4-BE49-F238E27FC236}">
                <a16:creationId xmlns:a16="http://schemas.microsoft.com/office/drawing/2014/main" id="{E4B1DB93-130F-A08E-13F7-253FAD1BBCCC}"/>
              </a:ext>
            </a:extLst>
          </p:cNvPr>
          <p:cNvPicPr>
            <a:picLocks noChangeAspect="1"/>
          </p:cNvPicPr>
          <p:nvPr/>
        </p:nvPicPr>
        <p:blipFill>
          <a:blip r:embed="rId3"/>
          <a:stretch>
            <a:fillRect/>
          </a:stretch>
        </p:blipFill>
        <p:spPr>
          <a:xfrm>
            <a:off x="864949" y="4609032"/>
            <a:ext cx="6792373" cy="881069"/>
          </a:xfrm>
          <a:prstGeom prst="rect">
            <a:avLst/>
          </a:prstGeom>
        </p:spPr>
      </p:pic>
      <p:pic>
        <p:nvPicPr>
          <p:cNvPr id="26" name="图片 25">
            <a:extLst>
              <a:ext uri="{FF2B5EF4-FFF2-40B4-BE49-F238E27FC236}">
                <a16:creationId xmlns:a16="http://schemas.microsoft.com/office/drawing/2014/main" id="{74E8D53A-BD58-C84A-9001-101ADCC7DBD4}"/>
              </a:ext>
            </a:extLst>
          </p:cNvPr>
          <p:cNvPicPr>
            <a:picLocks noChangeAspect="1"/>
          </p:cNvPicPr>
          <p:nvPr/>
        </p:nvPicPr>
        <p:blipFill>
          <a:blip r:embed="rId4"/>
          <a:stretch>
            <a:fillRect/>
          </a:stretch>
        </p:blipFill>
        <p:spPr>
          <a:xfrm>
            <a:off x="864949" y="2377791"/>
            <a:ext cx="5886625" cy="1305432"/>
          </a:xfrm>
          <a:prstGeom prst="rect">
            <a:avLst/>
          </a:prstGeom>
        </p:spPr>
      </p:pic>
      <p:pic>
        <p:nvPicPr>
          <p:cNvPr id="5" name="图片 4">
            <a:extLst>
              <a:ext uri="{FF2B5EF4-FFF2-40B4-BE49-F238E27FC236}">
                <a16:creationId xmlns:a16="http://schemas.microsoft.com/office/drawing/2014/main" id="{12402DB6-0491-967D-5E38-002F13B6980E}"/>
              </a:ext>
            </a:extLst>
          </p:cNvPr>
          <p:cNvPicPr>
            <a:picLocks noChangeAspect="1"/>
          </p:cNvPicPr>
          <p:nvPr/>
        </p:nvPicPr>
        <p:blipFill rotWithShape="1">
          <a:blip r:embed="rId5"/>
          <a:srcRect b="40747"/>
          <a:stretch/>
        </p:blipFill>
        <p:spPr>
          <a:xfrm>
            <a:off x="8564803" y="2332053"/>
            <a:ext cx="2166953" cy="2486142"/>
          </a:xfrm>
          <a:prstGeom prst="rect">
            <a:avLst/>
          </a:prstGeom>
        </p:spPr>
      </p:pic>
    </p:spTree>
    <p:extLst>
      <p:ext uri="{BB962C8B-B14F-4D97-AF65-F5344CB8AC3E}">
        <p14:creationId xmlns:p14="http://schemas.microsoft.com/office/powerpoint/2010/main" val="1341753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0F68F7A-4B93-40ED-9FA1-5ED35562F146}"/>
              </a:ext>
            </a:extLst>
          </p:cNvPr>
          <p:cNvSpPr txBox="1"/>
          <p:nvPr/>
        </p:nvSpPr>
        <p:spPr>
          <a:xfrm>
            <a:off x="416770" y="900869"/>
            <a:ext cx="3281470" cy="470731"/>
          </a:xfrm>
          <a:prstGeom prst="rect">
            <a:avLst/>
          </a:prstGeom>
          <a:solidFill>
            <a:schemeClr val="bg1"/>
          </a:solidFill>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80A5B4A-57F1-4BF2-B867-7E633FA8A016}"/>
              </a:ext>
            </a:extLst>
          </p:cNvPr>
          <p:cNvSpPr/>
          <p:nvPr/>
        </p:nvSpPr>
        <p:spPr>
          <a:xfrm>
            <a:off x="416770" y="459322"/>
            <a:ext cx="475467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 name="标题 2"/>
          <p:cNvSpPr>
            <a:spLocks noGrp="1"/>
          </p:cNvSpPr>
          <p:nvPr>
            <p:ph type="title"/>
          </p:nvPr>
        </p:nvSpPr>
        <p:spPr>
          <a:xfrm>
            <a:off x="416770" y="459322"/>
            <a:ext cx="4754670" cy="456129"/>
          </a:xfrm>
        </p:spPr>
        <p:txBody>
          <a:bodyPr/>
          <a:lstStyle/>
          <a:p>
            <a:pPr algn="ctr">
              <a:lnSpc>
                <a:spcPct val="120000"/>
              </a:lnSpc>
            </a:pPr>
            <a:r>
              <a:rPr lang="en-US" altLang="zh-CN" dirty="0">
                <a:solidFill>
                  <a:schemeClr val="bg1"/>
                </a:solidFill>
                <a:latin typeface="+mn-lt"/>
                <a:ea typeface="+mn-ea"/>
                <a:cs typeface="+mn-ea"/>
                <a:sym typeface="+mn-lt"/>
              </a:rPr>
              <a:t>Basic Search</a:t>
            </a:r>
          </a:p>
        </p:txBody>
      </p:sp>
      <p:graphicFrame>
        <p:nvGraphicFramePr>
          <p:cNvPr id="12" name="图示 11">
            <a:extLst>
              <a:ext uri="{FF2B5EF4-FFF2-40B4-BE49-F238E27FC236}">
                <a16:creationId xmlns:a16="http://schemas.microsoft.com/office/drawing/2014/main" id="{8225D0E7-9BD5-389D-53B6-14167BF1D45B}"/>
              </a:ext>
            </a:extLst>
          </p:cNvPr>
          <p:cNvGraphicFramePr/>
          <p:nvPr>
            <p:extLst>
              <p:ext uri="{D42A27DB-BD31-4B8C-83A1-F6EECF244321}">
                <p14:modId xmlns:p14="http://schemas.microsoft.com/office/powerpoint/2010/main" val="651805535"/>
              </p:ext>
            </p:extLst>
          </p:nvPr>
        </p:nvGraphicFramePr>
        <p:xfrm>
          <a:off x="3162559" y="2413023"/>
          <a:ext cx="5406570" cy="798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文本框 14">
            <a:extLst>
              <a:ext uri="{FF2B5EF4-FFF2-40B4-BE49-F238E27FC236}">
                <a16:creationId xmlns:a16="http://schemas.microsoft.com/office/drawing/2014/main" id="{EFB516DB-9EB1-D49A-8994-17160672D123}"/>
              </a:ext>
            </a:extLst>
          </p:cNvPr>
          <p:cNvSpPr txBox="1"/>
          <p:nvPr/>
        </p:nvSpPr>
        <p:spPr>
          <a:xfrm>
            <a:off x="1051248" y="1409928"/>
            <a:ext cx="9305731" cy="461665"/>
          </a:xfrm>
          <a:prstGeom prst="rect">
            <a:avLst/>
          </a:prstGeom>
          <a:noFill/>
        </p:spPr>
        <p:txBody>
          <a:bodyPr wrap="square">
            <a:spAutoFit/>
          </a:bodyPr>
          <a:lstStyle/>
          <a:p>
            <a:r>
              <a:rPr lang="en-US" altLang="zh-CN" sz="2400" b="1" dirty="0">
                <a:solidFill>
                  <a:schemeClr val="accent5">
                    <a:lumMod val="75000"/>
                  </a:schemeClr>
                </a:solidFill>
                <a:latin typeface="微软雅黑" panose="020B0503020204020204" pitchFamily="34" charset="-122"/>
                <a:ea typeface="微软雅黑" panose="020B0503020204020204" pitchFamily="34" charset="-122"/>
              </a:rPr>
              <a:t>What is the processes of search engines?</a:t>
            </a:r>
            <a:endParaRPr lang="zh-CN" altLang="en-US" sz="24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E5F8C107-1F90-A3E6-560B-E895B7CAC75B}"/>
              </a:ext>
            </a:extLst>
          </p:cNvPr>
          <p:cNvSpPr txBox="1"/>
          <p:nvPr/>
        </p:nvSpPr>
        <p:spPr>
          <a:xfrm>
            <a:off x="1051248" y="3631858"/>
            <a:ext cx="9629193" cy="1200329"/>
          </a:xfrm>
          <a:prstGeom prst="rect">
            <a:avLst/>
          </a:prstGeom>
          <a:noFill/>
        </p:spPr>
        <p:txBody>
          <a:bodyPr wrap="square">
            <a:spAutoFit/>
          </a:bodyPr>
          <a:lstStyle/>
          <a:p>
            <a:r>
              <a:rPr lang="en-US" altLang="zh-CN" sz="2400" b="1" dirty="0">
                <a:solidFill>
                  <a:schemeClr val="accent5">
                    <a:lumMod val="75000"/>
                  </a:schemeClr>
                </a:solidFill>
                <a:latin typeface="微软雅黑" panose="020B0503020204020204" pitchFamily="34" charset="-122"/>
                <a:ea typeface="微软雅黑" panose="020B0503020204020204" pitchFamily="34" charset="-122"/>
              </a:rPr>
              <a:t>Then when the user searches, the job of the search engine is to provide the content the user wants to find based on the user's search terms.</a:t>
            </a:r>
            <a:endParaRPr lang="zh-CN" altLang="en-US" sz="24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B1C7806C-0545-2F82-6B3F-621BFE0487A1}"/>
              </a:ext>
            </a:extLst>
          </p:cNvPr>
          <p:cNvSpPr txBox="1"/>
          <p:nvPr/>
        </p:nvSpPr>
        <p:spPr>
          <a:xfrm>
            <a:off x="1051248" y="4971354"/>
            <a:ext cx="6096000"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Search Queries</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Document Rankings</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8728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0F68F7A-4B93-40ED-9FA1-5ED35562F146}"/>
              </a:ext>
            </a:extLst>
          </p:cNvPr>
          <p:cNvSpPr txBox="1"/>
          <p:nvPr/>
        </p:nvSpPr>
        <p:spPr>
          <a:xfrm>
            <a:off x="416770" y="900869"/>
            <a:ext cx="3281470" cy="470731"/>
          </a:xfrm>
          <a:prstGeom prst="rect">
            <a:avLst/>
          </a:prstGeom>
          <a:solidFill>
            <a:schemeClr val="bg1"/>
          </a:solidFill>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80A5B4A-57F1-4BF2-B867-7E633FA8A016}"/>
              </a:ext>
            </a:extLst>
          </p:cNvPr>
          <p:cNvSpPr/>
          <p:nvPr/>
        </p:nvSpPr>
        <p:spPr>
          <a:xfrm>
            <a:off x="416770" y="459322"/>
            <a:ext cx="475467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 name="标题 2"/>
          <p:cNvSpPr>
            <a:spLocks noGrp="1"/>
          </p:cNvSpPr>
          <p:nvPr>
            <p:ph type="title"/>
          </p:nvPr>
        </p:nvSpPr>
        <p:spPr>
          <a:xfrm>
            <a:off x="416770" y="459322"/>
            <a:ext cx="4754670" cy="456129"/>
          </a:xfrm>
        </p:spPr>
        <p:txBody>
          <a:bodyPr/>
          <a:lstStyle/>
          <a:p>
            <a:pPr algn="ctr">
              <a:lnSpc>
                <a:spcPct val="120000"/>
              </a:lnSpc>
            </a:pPr>
            <a:r>
              <a:rPr lang="en-US" altLang="zh-CN" dirty="0">
                <a:solidFill>
                  <a:schemeClr val="bg1"/>
                </a:solidFill>
                <a:latin typeface="+mn-lt"/>
                <a:ea typeface="+mn-ea"/>
                <a:cs typeface="+mn-ea"/>
                <a:sym typeface="+mn-lt"/>
              </a:rPr>
              <a:t>Basic Search</a:t>
            </a:r>
          </a:p>
        </p:txBody>
      </p:sp>
      <p:sp>
        <p:nvSpPr>
          <p:cNvPr id="18" name="文本框 17">
            <a:extLst>
              <a:ext uri="{FF2B5EF4-FFF2-40B4-BE49-F238E27FC236}">
                <a16:creationId xmlns:a16="http://schemas.microsoft.com/office/drawing/2014/main" id="{4D8B497E-E122-49D7-95F0-FA3A63B5EEE8}"/>
              </a:ext>
            </a:extLst>
          </p:cNvPr>
          <p:cNvSpPr txBox="1"/>
          <p:nvPr/>
        </p:nvSpPr>
        <p:spPr>
          <a:xfrm>
            <a:off x="797915" y="1356998"/>
            <a:ext cx="10596169" cy="1200329"/>
          </a:xfrm>
          <a:prstGeom prst="rect">
            <a:avLst/>
          </a:prstGeom>
          <a:noFill/>
        </p:spPr>
        <p:txBody>
          <a:bodyPr wrap="square" rtlCol="0">
            <a:spAutoFit/>
          </a:bodyPr>
          <a:lstStyle/>
          <a:p>
            <a:r>
              <a:rPr lang="en-US" altLang="zh-CN" b="1" dirty="0">
                <a:solidFill>
                  <a:schemeClr val="accent5">
                    <a:lumMod val="75000"/>
                  </a:schemeClr>
                </a:solidFill>
                <a:latin typeface="微软雅黑" panose="020B0503020204020204" pitchFamily="34" charset="-122"/>
                <a:ea typeface="微软雅黑" panose="020B0503020204020204" pitchFamily="34" charset="-122"/>
              </a:rPr>
              <a:t>BM25(Best Match 25) Algorithm</a:t>
            </a:r>
          </a:p>
          <a:p>
            <a:endParaRPr lang="en-US" altLang="zh-CN" b="1" dirty="0">
              <a:solidFill>
                <a:schemeClr val="accent5">
                  <a:lumMod val="75000"/>
                </a:schemeClr>
              </a:solidFill>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 ranking function used by search engines to estimate the relevance of documents to a given search query.</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011297F-9E87-2A09-1C99-EA11A361CCFF}"/>
                  </a:ext>
                </a:extLst>
              </p:cNvPr>
              <p:cNvSpPr txBox="1"/>
              <p:nvPr/>
            </p:nvSpPr>
            <p:spPr>
              <a:xfrm>
                <a:off x="-824205" y="2867608"/>
                <a:ext cx="9576317" cy="9055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𝑠𝑐𝑜𝑟𝑒</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𝑄</m:t>
                          </m:r>
                        </m:e>
                      </m:d>
                      <m:r>
                        <a:rPr lang="en-US" altLang="zh-CN" b="0" i="1" smtClean="0">
                          <a:latin typeface="Cambria Math" panose="02040503050406030204" pitchFamily="18" charset="0"/>
                        </a:rPr>
                        <m:t>= </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𝐼𝐷𝐹</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𝑞</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𝑞</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𝑏</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𝐷</m:t>
                                      </m:r>
                                    </m:e>
                                  </m:d>
                                </m:num>
                                <m:den>
                                  <m:r>
                                    <a:rPr lang="en-US" altLang="zh-CN" b="0" i="1" smtClean="0">
                                      <a:latin typeface="Cambria Math" panose="02040503050406030204" pitchFamily="18" charset="0"/>
                                      <a:ea typeface="Cambria Math" panose="02040503050406030204" pitchFamily="18" charset="0"/>
                                    </a:rPr>
                                    <m:t>𝑎𝑣𝑔𝑑𝑙</m:t>
                                  </m:r>
                                </m:den>
                              </m:f>
                              <m:r>
                                <a:rPr lang="en-US" altLang="zh-CN" b="0" i="1" smtClean="0">
                                  <a:latin typeface="Cambria Math" panose="02040503050406030204" pitchFamily="18" charset="0"/>
                                  <a:ea typeface="Cambria Math" panose="02040503050406030204" pitchFamily="18" charset="0"/>
                                </a:rPr>
                                <m:t>)</m:t>
                              </m:r>
                            </m:den>
                          </m:f>
                        </m:e>
                      </m:nary>
                    </m:oMath>
                  </m:oMathPara>
                </a14:m>
                <a:endParaRPr lang="zh-CN" altLang="en-US" dirty="0"/>
              </a:p>
            </p:txBody>
          </p:sp>
        </mc:Choice>
        <mc:Fallback xmlns="">
          <p:sp>
            <p:nvSpPr>
              <p:cNvPr id="2" name="文本框 1">
                <a:extLst>
                  <a:ext uri="{FF2B5EF4-FFF2-40B4-BE49-F238E27FC236}">
                    <a16:creationId xmlns:a16="http://schemas.microsoft.com/office/drawing/2014/main" id="{2011297F-9E87-2A09-1C99-EA11A361CCFF}"/>
                  </a:ext>
                </a:extLst>
              </p:cNvPr>
              <p:cNvSpPr txBox="1">
                <a:spLocks noRot="1" noChangeAspect="1" noMove="1" noResize="1" noEditPoints="1" noAdjustHandles="1" noChangeArrowheads="1" noChangeShapeType="1" noTextEdit="1"/>
              </p:cNvSpPr>
              <p:nvPr/>
            </p:nvSpPr>
            <p:spPr>
              <a:xfrm>
                <a:off x="-824205" y="2867608"/>
                <a:ext cx="9576317" cy="90550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74752DB-A90F-BA59-6789-115C13E7E5F5}"/>
                  </a:ext>
                </a:extLst>
              </p:cNvPr>
              <p:cNvSpPr txBox="1"/>
              <p:nvPr/>
            </p:nvSpPr>
            <p:spPr>
              <a:xfrm>
                <a:off x="797915" y="4083393"/>
                <a:ext cx="10877792" cy="1643079"/>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𝐷</m:t>
                        </m:r>
                      </m:e>
                    </m:d>
                  </m:oMath>
                </a14:m>
                <a:r>
                  <a:rPr lang="en-US" altLang="zh-CN" dirty="0">
                    <a:latin typeface="微软雅黑" panose="020B0503020204020204" pitchFamily="34" charset="-122"/>
                    <a:ea typeface="微软雅黑" panose="020B0503020204020204" pitchFamily="34" charset="-122"/>
                  </a:rPr>
                  <a:t> —— Term Frequency</a:t>
                </a:r>
              </a:p>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𝐼𝐷𝐹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e>
                    </m:d>
                  </m:oMath>
                </a14:m>
                <a:r>
                  <a:rPr lang="en-US" altLang="zh-CN" b="0" dirty="0">
                    <a:latin typeface="微软雅黑" panose="020B0503020204020204" pitchFamily="34" charset="-122"/>
                    <a:ea typeface="微软雅黑" panose="020B0503020204020204" pitchFamily="34" charset="-122"/>
                  </a:rPr>
                  <a:t> —— Inverse Document Frequency</a:t>
                </a:r>
              </a:p>
              <a:p>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e>
                    </m:d>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Number of documents with search term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oMath>
                </a14:m>
                <a:endParaRPr lang="en-US" altLang="zh-CN" b="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 &amp; </m:t>
                    </m:r>
                    <m:f>
                      <m:fPr>
                        <m:ctrlPr>
                          <a:rPr lang="en-US" altLang="zh-CN" b="0" i="1" smtClean="0">
                            <a:latin typeface="Cambria Math" panose="02040503050406030204" pitchFamily="18" charset="0"/>
                          </a:rPr>
                        </m:ctrlPr>
                      </m:fPr>
                      <m:num>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e>
                        </m:d>
                      </m:num>
                      <m:den>
                        <m:r>
                          <a:rPr lang="en-US" altLang="zh-CN" b="0" i="1" smtClean="0">
                            <a:latin typeface="Cambria Math" panose="02040503050406030204" pitchFamily="18" charset="0"/>
                          </a:rPr>
                          <m:t>𝑎𝑣𝑔𝑑𝑙</m:t>
                        </m:r>
                      </m:den>
                    </m:f>
                  </m:oMath>
                </a14:m>
                <a:r>
                  <a:rPr lang="en-US" altLang="zh-CN" dirty="0">
                    <a:latin typeface="微软雅黑" panose="020B0503020204020204" pitchFamily="34" charset="-122"/>
                    <a:ea typeface="微软雅黑" panose="020B0503020204020204" pitchFamily="34" charset="-122"/>
                  </a:rPr>
                  <a:t> —— Document Length Normalization</a:t>
                </a:r>
              </a:p>
              <a:p>
                <a:pPr marL="285750" indent="-285750">
                  <a:buFont typeface="Arial" panose="020B0604020202020204" pitchFamily="34" charset="0"/>
                  <a:buChar char="•"/>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oMath>
                </a14:m>
                <a:r>
                  <a:rPr lang="en-US" altLang="zh-CN" dirty="0">
                    <a:latin typeface="微软雅黑" panose="020B0503020204020204" pitchFamily="34" charset="-122"/>
                    <a:ea typeface="微软雅黑" panose="020B0503020204020204" pitchFamily="34" charset="-122"/>
                  </a:rPr>
                  <a:t> —— Query Term Saturation</a:t>
                </a:r>
              </a:p>
            </p:txBody>
          </p:sp>
        </mc:Choice>
        <mc:Fallback xmlns="">
          <p:sp>
            <p:nvSpPr>
              <p:cNvPr id="6" name="文本框 5">
                <a:extLst>
                  <a:ext uri="{FF2B5EF4-FFF2-40B4-BE49-F238E27FC236}">
                    <a16:creationId xmlns:a16="http://schemas.microsoft.com/office/drawing/2014/main" id="{874752DB-A90F-BA59-6789-115C13E7E5F5}"/>
                  </a:ext>
                </a:extLst>
              </p:cNvPr>
              <p:cNvSpPr txBox="1">
                <a:spLocks noRot="1" noChangeAspect="1" noMove="1" noResize="1" noEditPoints="1" noAdjustHandles="1" noChangeArrowheads="1" noChangeShapeType="1" noTextEdit="1"/>
              </p:cNvSpPr>
              <p:nvPr/>
            </p:nvSpPr>
            <p:spPr>
              <a:xfrm>
                <a:off x="797915" y="4083393"/>
                <a:ext cx="10877792" cy="1643079"/>
              </a:xfrm>
              <a:prstGeom prst="rect">
                <a:avLst/>
              </a:prstGeom>
              <a:blipFill>
                <a:blip r:embed="rId4"/>
                <a:stretch>
                  <a:fillRect l="-392" t="-2230" b="-52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F120878-DA85-DD2B-9EBA-0588B3F59F8A}"/>
                  </a:ext>
                </a:extLst>
              </p:cNvPr>
              <p:cNvSpPr txBox="1"/>
              <p:nvPr/>
            </p:nvSpPr>
            <p:spPr>
              <a:xfrm>
                <a:off x="7874368" y="2867608"/>
                <a:ext cx="3442545" cy="5843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IDF</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e>
                      </m:d>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ln</m:t>
                      </m:r>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+0.5</m:t>
                          </m:r>
                        </m:num>
                        <m:den>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+0.5</m:t>
                          </m:r>
                        </m:den>
                      </m:f>
                      <m:r>
                        <a:rPr lang="en-US" altLang="zh-CN" b="0" i="0" smtClean="0">
                          <a:latin typeface="Cambria Math" panose="02040503050406030204" pitchFamily="18" charset="0"/>
                        </a:rPr>
                        <m:t>+1)</m:t>
                      </m:r>
                    </m:oMath>
                  </m:oMathPara>
                </a14:m>
                <a:endParaRPr lang="zh-CN" altLang="en-US" dirty="0"/>
              </a:p>
            </p:txBody>
          </p:sp>
        </mc:Choice>
        <mc:Fallback xmlns="">
          <p:sp>
            <p:nvSpPr>
              <p:cNvPr id="7" name="文本框 6">
                <a:extLst>
                  <a:ext uri="{FF2B5EF4-FFF2-40B4-BE49-F238E27FC236}">
                    <a16:creationId xmlns:a16="http://schemas.microsoft.com/office/drawing/2014/main" id="{9F120878-DA85-DD2B-9EBA-0588B3F59F8A}"/>
                  </a:ext>
                </a:extLst>
              </p:cNvPr>
              <p:cNvSpPr txBox="1">
                <a:spLocks noRot="1" noChangeAspect="1" noMove="1" noResize="1" noEditPoints="1" noAdjustHandles="1" noChangeArrowheads="1" noChangeShapeType="1" noTextEdit="1"/>
              </p:cNvSpPr>
              <p:nvPr/>
            </p:nvSpPr>
            <p:spPr>
              <a:xfrm>
                <a:off x="7874368" y="2867608"/>
                <a:ext cx="3442545" cy="58439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5738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1A07C-9806-DA53-AFF7-8C9593BE2722}"/>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78EAB158-FB27-E9EB-4F09-667E16037FD3}"/>
              </a:ext>
            </a:extLst>
          </p:cNvPr>
          <p:cNvSpPr txBox="1"/>
          <p:nvPr/>
        </p:nvSpPr>
        <p:spPr>
          <a:xfrm>
            <a:off x="416770" y="900869"/>
            <a:ext cx="3281470" cy="470731"/>
          </a:xfrm>
          <a:prstGeom prst="rect">
            <a:avLst/>
          </a:prstGeom>
          <a:solidFill>
            <a:schemeClr val="bg1"/>
          </a:solidFill>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21E15F63-746C-D73E-3056-5381BDCFC81E}"/>
              </a:ext>
            </a:extLst>
          </p:cNvPr>
          <p:cNvSpPr/>
          <p:nvPr/>
        </p:nvSpPr>
        <p:spPr>
          <a:xfrm>
            <a:off x="416770" y="459322"/>
            <a:ext cx="475467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 name="标题 2">
            <a:extLst>
              <a:ext uri="{FF2B5EF4-FFF2-40B4-BE49-F238E27FC236}">
                <a16:creationId xmlns:a16="http://schemas.microsoft.com/office/drawing/2014/main" id="{BC654D09-6A6D-C5DE-37F2-C825B4CB8B9A}"/>
              </a:ext>
            </a:extLst>
          </p:cNvPr>
          <p:cNvSpPr>
            <a:spLocks noGrp="1"/>
          </p:cNvSpPr>
          <p:nvPr>
            <p:ph type="title"/>
          </p:nvPr>
        </p:nvSpPr>
        <p:spPr>
          <a:xfrm>
            <a:off x="416770" y="459322"/>
            <a:ext cx="4754670" cy="456129"/>
          </a:xfrm>
        </p:spPr>
        <p:txBody>
          <a:bodyPr/>
          <a:lstStyle/>
          <a:p>
            <a:pPr algn="ctr">
              <a:lnSpc>
                <a:spcPct val="120000"/>
              </a:lnSpc>
            </a:pPr>
            <a:r>
              <a:rPr lang="en-US" altLang="zh-CN" dirty="0">
                <a:solidFill>
                  <a:schemeClr val="bg1"/>
                </a:solidFill>
                <a:latin typeface="+mn-lt"/>
                <a:ea typeface="+mn-ea"/>
                <a:cs typeface="+mn-ea"/>
                <a:sym typeface="+mn-lt"/>
              </a:rPr>
              <a:t>Basic Search</a:t>
            </a:r>
          </a:p>
        </p:txBody>
      </p:sp>
      <p:sp>
        <p:nvSpPr>
          <p:cNvPr id="18" name="文本框 17">
            <a:extLst>
              <a:ext uri="{FF2B5EF4-FFF2-40B4-BE49-F238E27FC236}">
                <a16:creationId xmlns:a16="http://schemas.microsoft.com/office/drawing/2014/main" id="{EA9A3C56-DE18-7EE6-061F-D8D48EA9349E}"/>
              </a:ext>
            </a:extLst>
          </p:cNvPr>
          <p:cNvSpPr txBox="1"/>
          <p:nvPr/>
        </p:nvSpPr>
        <p:spPr>
          <a:xfrm>
            <a:off x="797915" y="1356998"/>
            <a:ext cx="10596169" cy="369332"/>
          </a:xfrm>
          <a:prstGeom prst="rect">
            <a:avLst/>
          </a:prstGeom>
          <a:noFill/>
        </p:spPr>
        <p:txBody>
          <a:bodyPr wrap="square" rtlCol="0">
            <a:spAutoFit/>
          </a:bodyPr>
          <a:lstStyle/>
          <a:p>
            <a:r>
              <a:rPr lang="en-US" altLang="zh-CN" b="1" dirty="0">
                <a:solidFill>
                  <a:schemeClr val="accent5">
                    <a:lumMod val="75000"/>
                  </a:schemeClr>
                </a:solidFill>
                <a:latin typeface="微软雅黑" panose="020B0503020204020204" pitchFamily="34" charset="-122"/>
                <a:ea typeface="微软雅黑" panose="020B0503020204020204" pitchFamily="34" charset="-122"/>
              </a:rPr>
              <a:t>BM25(Best Match 25) Algorithm</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CB490F0-3095-4910-EEDF-F971CA26C3EE}"/>
                  </a:ext>
                </a:extLst>
              </p:cNvPr>
              <p:cNvSpPr txBox="1"/>
              <p:nvPr/>
            </p:nvSpPr>
            <p:spPr>
              <a:xfrm>
                <a:off x="750346" y="3645727"/>
                <a:ext cx="10877792" cy="1698670"/>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r>
                      <a:rPr lang="en-US" altLang="zh-CN" sz="2000" i="1" smtClean="0">
                        <a:latin typeface="Cambria Math" panose="02040503050406030204" pitchFamily="18" charset="0"/>
                      </a:rPr>
                      <m:t>𝑓</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i="1">
                            <a:latin typeface="Cambria Math" panose="02040503050406030204" pitchFamily="18" charset="0"/>
                          </a:rPr>
                          <m:t>𝐷</m:t>
                        </m:r>
                      </m:e>
                    </m:d>
                  </m:oMath>
                </a14:m>
                <a:r>
                  <a:rPr lang="en-US" altLang="zh-CN" sz="2000" dirty="0">
                    <a:latin typeface="微软雅黑" panose="020B0503020204020204" pitchFamily="34" charset="-122"/>
                    <a:ea typeface="微软雅黑" panose="020B0503020204020204" pitchFamily="34" charset="-122"/>
                  </a:rPr>
                  <a:t> —— for D1, value = 2; for D2, value = 0; …</a:t>
                </a:r>
                <a:endParaRPr lang="en-US" altLang="zh-CN" sz="2000" b="0" i="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𝐼𝐷𝐹</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𝑖</m:t>
                            </m:r>
                          </m:sub>
                        </m:sSub>
                      </m:e>
                    </m:d>
                  </m:oMath>
                </a14:m>
                <a:r>
                  <a:rPr lang="en-US" altLang="zh-CN" sz="2000" b="0" dirty="0">
                    <a:latin typeface="微软雅黑" panose="020B0503020204020204" pitchFamily="34" charset="-122"/>
                    <a:ea typeface="微软雅黑" panose="020B0503020204020204" pitchFamily="34" charset="-122"/>
                  </a:rPr>
                  <a:t> —— for D1, value = </a:t>
                </a:r>
                <a14:m>
                  <m:oMath xmlns:m="http://schemas.openxmlformats.org/officeDocument/2006/math">
                    <m:r>
                      <m:rPr>
                        <m:sty m:val="p"/>
                      </m:rPr>
                      <a:rPr lang="en-US" altLang="zh-CN" sz="2000">
                        <a:latin typeface="Cambria Math" panose="02040503050406030204" pitchFamily="18" charset="0"/>
                      </a:rPr>
                      <m:t>ln</m:t>
                    </m:r>
                    <m:r>
                      <a:rPr lang="en-US" altLang="zh-CN" sz="200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a:latin typeface="Cambria Math" panose="02040503050406030204" pitchFamily="18" charset="0"/>
                          </a:rPr>
                          <m:t>𝑁</m:t>
                        </m:r>
                        <m:r>
                          <a:rPr lang="en-US" altLang="zh-CN" sz="2000">
                            <a:latin typeface="Cambria Math" panose="02040503050406030204" pitchFamily="18" charset="0"/>
                          </a:rPr>
                          <m:t>−</m:t>
                        </m:r>
                        <m:r>
                          <a:rPr lang="en-US" altLang="zh-CN" sz="2000">
                            <a:latin typeface="Cambria Math" panose="02040503050406030204" pitchFamily="18" charset="0"/>
                          </a:rPr>
                          <m:t>𝑛</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𝑞</m:t>
                                </m:r>
                              </m:e>
                              <m:sub>
                                <m:r>
                                  <a:rPr lang="en-US" altLang="zh-CN" sz="2000">
                                    <a:latin typeface="Cambria Math" panose="02040503050406030204" pitchFamily="18" charset="0"/>
                                  </a:rPr>
                                  <m:t>𝑖</m:t>
                                </m:r>
                              </m:sub>
                            </m:sSub>
                          </m:e>
                        </m:d>
                        <m:r>
                          <a:rPr lang="en-US" altLang="zh-CN" sz="2000">
                            <a:latin typeface="Cambria Math" panose="02040503050406030204" pitchFamily="18" charset="0"/>
                          </a:rPr>
                          <m:t>+0.5</m:t>
                        </m:r>
                      </m:num>
                      <m:den>
                        <m:r>
                          <a:rPr lang="en-US" altLang="zh-CN" sz="2000">
                            <a:latin typeface="Cambria Math" panose="02040503050406030204" pitchFamily="18" charset="0"/>
                          </a:rPr>
                          <m:t>𝑛</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𝑞</m:t>
                                </m:r>
                              </m:e>
                              <m:sub>
                                <m:r>
                                  <a:rPr lang="en-US" altLang="zh-CN" sz="2000">
                                    <a:latin typeface="Cambria Math" panose="02040503050406030204" pitchFamily="18" charset="0"/>
                                  </a:rPr>
                                  <m:t>𝑖</m:t>
                                </m:r>
                              </m:sub>
                            </m:sSub>
                          </m:e>
                        </m:d>
                        <m:r>
                          <a:rPr lang="en-US" altLang="zh-CN" sz="2000">
                            <a:latin typeface="Cambria Math" panose="02040503050406030204" pitchFamily="18" charset="0"/>
                          </a:rPr>
                          <m:t>+0.5</m:t>
                        </m:r>
                      </m:den>
                    </m:f>
                    <m:r>
                      <a:rPr lang="en-US" altLang="zh-CN" sz="2000">
                        <a:latin typeface="Cambria Math" panose="02040503050406030204" pitchFamily="18" charset="0"/>
                      </a:rPr>
                      <m:t>+1)</m:t>
                    </m:r>
                  </m:oMath>
                </a14:m>
                <a:r>
                  <a:rPr lang="en-US" altLang="zh-CN" sz="2000" dirty="0">
                    <a:latin typeface="微软雅黑" panose="020B0503020204020204" pitchFamily="34" charset="-122"/>
                    <a:ea typeface="微软雅黑" panose="020B0503020204020204" pitchFamily="34" charset="-122"/>
                  </a:rPr>
                  <a:t> = </a:t>
                </a:r>
                <a14:m>
                  <m:oMath xmlns:m="http://schemas.openxmlformats.org/officeDocument/2006/math">
                    <m:r>
                      <m:rPr>
                        <m:sty m:val="p"/>
                      </m:rPr>
                      <a:rPr lang="en-US" altLang="zh-CN" sz="2000">
                        <a:latin typeface="Cambria Math" panose="02040503050406030204" pitchFamily="18" charset="0"/>
                      </a:rPr>
                      <m:t>ln</m:t>
                    </m:r>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2</m:t>
                            </m:r>
                            <m:r>
                              <a:rPr lang="en-US" altLang="zh-CN" sz="2000" i="1">
                                <a:latin typeface="Cambria Math" panose="02040503050406030204" pitchFamily="18" charset="0"/>
                              </a:rPr>
                              <m:t>+0.5</m:t>
                            </m:r>
                          </m:num>
                          <m:den>
                            <m:r>
                              <a:rPr lang="en-US" altLang="zh-CN" sz="2000" b="0" i="1" smtClean="0">
                                <a:latin typeface="Cambria Math" panose="02040503050406030204" pitchFamily="18" charset="0"/>
                              </a:rPr>
                              <m:t>2</m:t>
                            </m:r>
                            <m:r>
                              <a:rPr lang="en-US" altLang="zh-CN" sz="2000" i="1">
                                <a:latin typeface="Cambria Math" panose="02040503050406030204" pitchFamily="18" charset="0"/>
                              </a:rPr>
                              <m:t>+0.5</m:t>
                            </m:r>
                          </m:den>
                        </m:f>
                        <m:r>
                          <a:rPr lang="en-US" altLang="zh-CN" sz="2000">
                            <a:latin typeface="Cambria Math" panose="02040503050406030204" pitchFamily="18" charset="0"/>
                          </a:rPr>
                          <m:t>+1</m:t>
                        </m:r>
                      </m:e>
                    </m:d>
                  </m:oMath>
                </a14:m>
                <a:r>
                  <a:rPr lang="en-US" altLang="zh-CN" sz="2000" dirty="0">
                    <a:latin typeface="微软雅黑" panose="020B0503020204020204" pitchFamily="34" charset="-122"/>
                    <a:ea typeface="微软雅黑" panose="020B0503020204020204" pitchFamily="34" charset="-122"/>
                  </a:rPr>
                  <a:t> = 0.47000362924; …</a:t>
                </a:r>
              </a:p>
              <a:p>
                <a:pPr marL="285750" indent="-28575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 &amp; </m:t>
                    </m:r>
                    <m:f>
                      <m:fPr>
                        <m:ctrlPr>
                          <a:rPr lang="en-US" altLang="zh-CN" sz="2000" b="0" i="1" smtClean="0">
                            <a:latin typeface="Cambria Math" panose="02040503050406030204" pitchFamily="18" charset="0"/>
                          </a:rPr>
                        </m:ctrlPr>
                      </m:fPr>
                      <m:num>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e>
                        </m:d>
                      </m:num>
                      <m:den>
                        <m:r>
                          <a:rPr lang="en-US" altLang="zh-CN" sz="2000" b="0" i="1" smtClean="0">
                            <a:latin typeface="Cambria Math" panose="02040503050406030204" pitchFamily="18" charset="0"/>
                          </a:rPr>
                          <m:t>𝑎𝑣𝑔𝑑𝑙</m:t>
                        </m:r>
                      </m:den>
                    </m:f>
                  </m:oMath>
                </a14:m>
                <a:r>
                  <a:rPr lang="en-US" altLang="zh-CN" sz="2000" dirty="0">
                    <a:latin typeface="微软雅黑" panose="020B0503020204020204" pitchFamily="34" charset="-122"/>
                    <a:ea typeface="微软雅黑" panose="020B0503020204020204" pitchFamily="34" charset="-122"/>
                  </a:rPr>
                  <a:t> —— b:0.75; for D1, value = </a:t>
                </a:r>
                <a14:m>
                  <m:oMath xmlns:m="http://schemas.openxmlformats.org/officeDocument/2006/math">
                    <m:f>
                      <m:fPr>
                        <m:ctrlPr>
                          <a:rPr lang="en-US" altLang="zh-CN" sz="2000" i="1">
                            <a:latin typeface="Cambria Math" panose="02040503050406030204" pitchFamily="18" charset="0"/>
                          </a:rPr>
                        </m:ctrlPr>
                      </m:fPr>
                      <m:num>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𝐷</m:t>
                            </m:r>
                          </m:e>
                        </m:d>
                      </m:num>
                      <m:den>
                        <m:r>
                          <a:rPr lang="en-US" altLang="zh-CN" sz="2000" i="1">
                            <a:latin typeface="Cambria Math" panose="02040503050406030204" pitchFamily="18" charset="0"/>
                          </a:rPr>
                          <m:t>𝑎𝑣𝑔𝑑𝑙</m:t>
                        </m:r>
                      </m:den>
                    </m:f>
                  </m:oMath>
                </a14:m>
                <a:r>
                  <a:rPr lang="en-US" altLang="zh-CN" sz="2000" dirty="0">
                    <a:latin typeface="微软雅黑" panose="020B0503020204020204" pitchFamily="34" charset="-122"/>
                    <a:ea typeface="微软雅黑" panose="020B0503020204020204" pitchFamily="34" charset="-122"/>
                  </a:rPr>
                  <a:t> = </a:t>
                </a:r>
                <a14:m>
                  <m:oMath xmlns:m="http://schemas.openxmlformats.org/officeDocument/2006/math">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5</m:t>
                        </m:r>
                      </m:num>
                      <m:den>
                        <m:r>
                          <a:rPr lang="en-US" altLang="zh-CN" sz="2000" b="0" i="1" smtClean="0">
                            <a:latin typeface="Cambria Math" panose="02040503050406030204" pitchFamily="18" charset="0"/>
                          </a:rPr>
                          <m:t>(5+4+3)/3</m:t>
                        </m:r>
                      </m:den>
                    </m:f>
                  </m:oMath>
                </a14:m>
                <a:r>
                  <a:rPr lang="en-US" altLang="zh-CN" sz="2000" i="1"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1.25</a:t>
                </a:r>
              </a:p>
              <a:p>
                <a:pPr marL="285750" indent="-285750">
                  <a:buFont typeface="Arial" panose="020B0604020202020204" pitchFamily="34" charset="0"/>
                  <a:buChar char="•"/>
                </a:pP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1</m:t>
                        </m:r>
                      </m:sub>
                    </m:sSub>
                  </m:oMath>
                </a14:m>
                <a:r>
                  <a:rPr lang="en-US" altLang="zh-CN" sz="2000" dirty="0">
                    <a:latin typeface="微软雅黑" panose="020B0503020204020204" pitchFamily="34" charset="-122"/>
                    <a:ea typeface="微软雅黑" panose="020B0503020204020204" pitchFamily="34" charset="-122"/>
                  </a:rPr>
                  <a:t> —— 1.20</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2CB490F0-3095-4910-EEDF-F971CA26C3EE}"/>
                  </a:ext>
                </a:extLst>
              </p:cNvPr>
              <p:cNvSpPr txBox="1">
                <a:spLocks noRot="1" noChangeAspect="1" noMove="1" noResize="1" noEditPoints="1" noAdjustHandles="1" noChangeArrowheads="1" noChangeShapeType="1" noTextEdit="1"/>
              </p:cNvSpPr>
              <p:nvPr/>
            </p:nvSpPr>
            <p:spPr>
              <a:xfrm>
                <a:off x="750346" y="3645727"/>
                <a:ext cx="10877792" cy="1698670"/>
              </a:xfrm>
              <a:prstGeom prst="rect">
                <a:avLst/>
              </a:prstGeom>
              <a:blipFill>
                <a:blip r:embed="rId3"/>
                <a:stretch>
                  <a:fillRect l="-504" t="-1792" b="-5376"/>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E7FE4E7A-5F75-A574-6F43-9631496EE1E8}"/>
              </a:ext>
            </a:extLst>
          </p:cNvPr>
          <p:cNvPicPr>
            <a:picLocks noChangeAspect="1"/>
          </p:cNvPicPr>
          <p:nvPr/>
        </p:nvPicPr>
        <p:blipFill>
          <a:blip r:embed="rId4"/>
          <a:stretch>
            <a:fillRect/>
          </a:stretch>
        </p:blipFill>
        <p:spPr>
          <a:xfrm>
            <a:off x="930439" y="2021837"/>
            <a:ext cx="3550121" cy="414482"/>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3108E33-F18B-0C4B-1B89-3608CC3BDBE2}"/>
                  </a:ext>
                </a:extLst>
              </p:cNvPr>
              <p:cNvSpPr txBox="1"/>
              <p:nvPr/>
            </p:nvSpPr>
            <p:spPr>
              <a:xfrm>
                <a:off x="-760900" y="2523496"/>
                <a:ext cx="9576317" cy="9055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𝑠𝑐𝑜𝑟𝑒</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𝑄</m:t>
                          </m:r>
                        </m:e>
                      </m:d>
                      <m:r>
                        <a:rPr lang="en-US" altLang="zh-CN" b="0" i="1" smtClean="0">
                          <a:latin typeface="Cambria Math" panose="02040503050406030204" pitchFamily="18" charset="0"/>
                        </a:rPr>
                        <m:t>= </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𝐼𝐷𝐹</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𝑞</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𝑞</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𝑏</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𝐷</m:t>
                                      </m:r>
                                    </m:e>
                                  </m:d>
                                </m:num>
                                <m:den>
                                  <m:r>
                                    <a:rPr lang="en-US" altLang="zh-CN" b="0" i="1" smtClean="0">
                                      <a:latin typeface="Cambria Math" panose="02040503050406030204" pitchFamily="18" charset="0"/>
                                      <a:ea typeface="Cambria Math" panose="02040503050406030204" pitchFamily="18" charset="0"/>
                                    </a:rPr>
                                    <m:t>𝑎𝑣𝑔𝑑𝑙</m:t>
                                  </m:r>
                                </m:den>
                              </m:f>
                              <m:r>
                                <a:rPr lang="en-US" altLang="zh-CN" b="0" i="1" smtClean="0">
                                  <a:latin typeface="Cambria Math" panose="02040503050406030204" pitchFamily="18" charset="0"/>
                                  <a:ea typeface="Cambria Math" panose="02040503050406030204" pitchFamily="18" charset="0"/>
                                </a:rPr>
                                <m:t>)</m:t>
                              </m:r>
                            </m:den>
                          </m:f>
                        </m:e>
                      </m:nary>
                    </m:oMath>
                  </m:oMathPara>
                </a14:m>
                <a:endParaRPr lang="zh-CN" altLang="en-US" dirty="0"/>
              </a:p>
            </p:txBody>
          </p:sp>
        </mc:Choice>
        <mc:Fallback xmlns="">
          <p:sp>
            <p:nvSpPr>
              <p:cNvPr id="13" name="文本框 12">
                <a:extLst>
                  <a:ext uri="{FF2B5EF4-FFF2-40B4-BE49-F238E27FC236}">
                    <a16:creationId xmlns:a16="http://schemas.microsoft.com/office/drawing/2014/main" id="{83108E33-F18B-0C4B-1B89-3608CC3BDBE2}"/>
                  </a:ext>
                </a:extLst>
              </p:cNvPr>
              <p:cNvSpPr txBox="1">
                <a:spLocks noRot="1" noChangeAspect="1" noMove="1" noResize="1" noEditPoints="1" noAdjustHandles="1" noChangeArrowheads="1" noChangeShapeType="1" noTextEdit="1"/>
              </p:cNvSpPr>
              <p:nvPr/>
            </p:nvSpPr>
            <p:spPr>
              <a:xfrm>
                <a:off x="-760900" y="2523496"/>
                <a:ext cx="9576317" cy="90550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614412E-A362-88B2-2B67-A8A34E9CDDC2}"/>
                  </a:ext>
                </a:extLst>
              </p:cNvPr>
              <p:cNvSpPr txBox="1"/>
              <p:nvPr/>
            </p:nvSpPr>
            <p:spPr>
              <a:xfrm>
                <a:off x="7832165" y="2684052"/>
                <a:ext cx="3442545" cy="5843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IDF</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e>
                      </m:d>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ln</m:t>
                      </m:r>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+0.5</m:t>
                          </m:r>
                        </m:num>
                        <m:den>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+0.5</m:t>
                          </m:r>
                        </m:den>
                      </m:f>
                      <m:r>
                        <a:rPr lang="en-US" altLang="zh-CN" b="0" i="0" smtClean="0">
                          <a:latin typeface="Cambria Math" panose="02040503050406030204" pitchFamily="18" charset="0"/>
                        </a:rPr>
                        <m:t>+1)</m:t>
                      </m:r>
                    </m:oMath>
                  </m:oMathPara>
                </a14:m>
                <a:endParaRPr lang="zh-CN" altLang="en-US" dirty="0"/>
              </a:p>
            </p:txBody>
          </p:sp>
        </mc:Choice>
        <mc:Fallback xmlns="">
          <p:sp>
            <p:nvSpPr>
              <p:cNvPr id="15" name="文本框 14">
                <a:extLst>
                  <a:ext uri="{FF2B5EF4-FFF2-40B4-BE49-F238E27FC236}">
                    <a16:creationId xmlns:a16="http://schemas.microsoft.com/office/drawing/2014/main" id="{8614412E-A362-88B2-2B67-A8A34E9CDDC2}"/>
                  </a:ext>
                </a:extLst>
              </p:cNvPr>
              <p:cNvSpPr txBox="1">
                <a:spLocks noRot="1" noChangeAspect="1" noMove="1" noResize="1" noEditPoints="1" noAdjustHandles="1" noChangeArrowheads="1" noChangeShapeType="1" noTextEdit="1"/>
              </p:cNvSpPr>
              <p:nvPr/>
            </p:nvSpPr>
            <p:spPr>
              <a:xfrm>
                <a:off x="7832165" y="2684052"/>
                <a:ext cx="3442545" cy="584391"/>
              </a:xfrm>
              <a:prstGeom prst="rect">
                <a:avLst/>
              </a:prstGeom>
              <a:blipFill>
                <a:blip r:embed="rId6"/>
                <a:stretch>
                  <a:fillRect/>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DFDC6014-3E98-7531-F72F-9A3A7A3AE534}"/>
              </a:ext>
            </a:extLst>
          </p:cNvPr>
          <p:cNvPicPr>
            <a:picLocks noChangeAspect="1"/>
          </p:cNvPicPr>
          <p:nvPr/>
        </p:nvPicPr>
        <p:blipFill>
          <a:blip r:embed="rId7"/>
          <a:stretch>
            <a:fillRect/>
          </a:stretch>
        </p:blipFill>
        <p:spPr>
          <a:xfrm>
            <a:off x="5229842" y="680248"/>
            <a:ext cx="6332231" cy="1682691"/>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3D66030-0522-D629-FEB0-01C1D8876FBD}"/>
                  </a:ext>
                </a:extLst>
              </p:cNvPr>
              <p:cNvSpPr txBox="1"/>
              <p:nvPr/>
            </p:nvSpPr>
            <p:spPr>
              <a:xfrm>
                <a:off x="305641" y="5501002"/>
                <a:ext cx="11767202" cy="622606"/>
              </a:xfrm>
              <a:prstGeom prst="rect">
                <a:avLst/>
              </a:prstGeom>
              <a:noFill/>
            </p:spPr>
            <p:txBody>
              <a:bodyPr wrap="square" lIns="0" tIns="0" rIns="0" bIns="0" rtlCol="0">
                <a:spAutoFit/>
              </a:bodyPr>
              <a:lstStyle/>
              <a:p>
                <a14:m>
                  <m:oMath xmlns:m="http://schemas.openxmlformats.org/officeDocument/2006/math">
                    <m:r>
                      <a:rPr lang="en-US" altLang="zh-CN" sz="2000" b="0" i="1" smtClean="0">
                        <a:latin typeface="Cambria Math" panose="02040503050406030204" pitchFamily="18" charset="0"/>
                      </a:rPr>
                      <m:t>𝑠𝑐𝑜𝑟𝑒</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𝑄</m:t>
                        </m:r>
                      </m:e>
                    </m:d>
                    <m:r>
                      <a:rPr lang="en-US" altLang="zh-CN" sz="2000" b="0" i="1" smtClean="0">
                        <a:latin typeface="Cambria Math" panose="02040503050406030204" pitchFamily="18" charset="0"/>
                      </a:rPr>
                      <m:t>= </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r>
                          <a:rPr lang="en-US" altLang="zh-CN" sz="2000" b="0" i="1" smtClean="0">
                            <a:latin typeface="Cambria Math" panose="02040503050406030204" pitchFamily="18" charset="0"/>
                          </a:rPr>
                          <m:t>𝐼𝐷𝐹</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𝑓</m:t>
                            </m:r>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𝑞</m:t>
                                </m:r>
                              </m:e>
                              <m:sub>
                                <m:r>
                                  <a:rPr lang="en-US" altLang="zh-CN" sz="2000" b="0" i="1" smtClean="0">
                                    <a:latin typeface="Cambria Math" panose="02040503050406030204" pitchFamily="18" charset="0"/>
                                    <a:ea typeface="Cambria Math" panose="02040503050406030204" pitchFamily="18" charset="0"/>
                                  </a:rPr>
                                  <m:t>𝑖</m:t>
                                </m:r>
                              </m:sub>
                            </m:sSub>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𝐷</m:t>
                            </m:r>
                            <m:r>
                              <a:rPr lang="en-US" altLang="zh-CN" sz="2000" b="0" i="1" smtClean="0">
                                <a:latin typeface="Cambria Math" panose="02040503050406030204" pitchFamily="18" charset="0"/>
                                <a:ea typeface="Cambria Math" panose="02040503050406030204" pitchFamily="18" charset="0"/>
                              </a:rPr>
                              <m:t>1)∙(</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𝑘</m:t>
                                </m:r>
                              </m:e>
                              <m:sub>
                                <m:r>
                                  <a:rPr lang="en-US" altLang="zh-CN" sz="2000" b="0" i="1" smtClean="0">
                                    <a:latin typeface="Cambria Math" panose="02040503050406030204" pitchFamily="18" charset="0"/>
                                    <a:ea typeface="Cambria Math" panose="02040503050406030204" pitchFamily="18" charset="0"/>
                                  </a:rPr>
                                  <m:t>1</m:t>
                                </m:r>
                              </m:sub>
                            </m:sSub>
                            <m:r>
                              <a:rPr lang="en-US" altLang="zh-CN" sz="2000" b="0" i="1" smtClean="0">
                                <a:latin typeface="Cambria Math" panose="02040503050406030204" pitchFamily="18" charset="0"/>
                                <a:ea typeface="Cambria Math" panose="02040503050406030204" pitchFamily="18" charset="0"/>
                              </a:rPr>
                              <m:t>+1)</m:t>
                            </m:r>
                          </m:num>
                          <m:den>
                            <m:r>
                              <a:rPr lang="en-US" altLang="zh-CN" sz="2000" b="0" i="1" smtClean="0">
                                <a:latin typeface="Cambria Math" panose="02040503050406030204" pitchFamily="18" charset="0"/>
                                <a:ea typeface="Cambria Math" panose="02040503050406030204" pitchFamily="18" charset="0"/>
                              </a:rPr>
                              <m:t>𝑓</m:t>
                            </m:r>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𝑞</m:t>
                                    </m:r>
                                  </m:e>
                                  <m:sub>
                                    <m:r>
                                      <a:rPr lang="en-US" altLang="zh-CN" sz="2000" b="0" i="1" smtClean="0">
                                        <a:latin typeface="Cambria Math" panose="02040503050406030204" pitchFamily="18" charset="0"/>
                                        <a:ea typeface="Cambria Math" panose="02040503050406030204" pitchFamily="18" charset="0"/>
                                      </a:rPr>
                                      <m:t>𝑖</m:t>
                                    </m:r>
                                  </m:sub>
                                </m:sSub>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𝐷</m:t>
                                </m:r>
                                <m:r>
                                  <a:rPr lang="en-US" altLang="zh-CN" sz="2000" b="0" i="1" smtClean="0">
                                    <a:latin typeface="Cambria Math" panose="02040503050406030204" pitchFamily="18" charset="0"/>
                                    <a:ea typeface="Cambria Math" panose="02040503050406030204" pitchFamily="18" charset="0"/>
                                  </a:rPr>
                                  <m:t>1</m:t>
                                </m:r>
                              </m:e>
                            </m:d>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𝑘</m:t>
                                </m:r>
                              </m:e>
                              <m:sub>
                                <m:r>
                                  <a:rPr lang="en-US" altLang="zh-CN" sz="2000" b="0" i="1" smtClean="0">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(1−</m:t>
                            </m:r>
                            <m:r>
                              <a:rPr lang="en-US" altLang="zh-CN" sz="2000" b="0" i="1" smtClean="0">
                                <a:latin typeface="Cambria Math" panose="02040503050406030204" pitchFamily="18" charset="0"/>
                                <a:ea typeface="Cambria Math" panose="02040503050406030204" pitchFamily="18" charset="0"/>
                              </a:rPr>
                              <m:t>𝑏</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𝑏</m:t>
                            </m:r>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ea typeface="Cambria Math" panose="02040503050406030204" pitchFamily="18" charset="0"/>
                                  </a:rPr>
                                </m:ctrlPr>
                              </m:fPr>
                              <m:num>
                                <m:d>
                                  <m:dPr>
                                    <m:begChr m:val="|"/>
                                    <m:endChr m:val="|"/>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𝐷</m:t>
                                    </m:r>
                                    <m:r>
                                      <a:rPr lang="en-US" altLang="zh-CN" sz="2000" b="0" i="1" smtClean="0">
                                        <a:latin typeface="Cambria Math" panose="02040503050406030204" pitchFamily="18" charset="0"/>
                                        <a:ea typeface="Cambria Math" panose="02040503050406030204" pitchFamily="18" charset="0"/>
                                      </a:rPr>
                                      <m:t>1</m:t>
                                    </m:r>
                                  </m:e>
                                </m:d>
                              </m:num>
                              <m:den>
                                <m:r>
                                  <a:rPr lang="en-US" altLang="zh-CN" sz="2000" b="0" i="1" smtClean="0">
                                    <a:latin typeface="Cambria Math" panose="02040503050406030204" pitchFamily="18" charset="0"/>
                                    <a:ea typeface="Cambria Math" panose="02040503050406030204" pitchFamily="18" charset="0"/>
                                  </a:rPr>
                                  <m:t>𝑎𝑣𝑔𝑑𝑙</m:t>
                                </m:r>
                              </m:den>
                            </m:f>
                            <m:r>
                              <a:rPr lang="en-US" altLang="zh-CN" sz="2000" b="0" i="1" smtClean="0">
                                <a:latin typeface="Cambria Math" panose="02040503050406030204" pitchFamily="18" charset="0"/>
                                <a:ea typeface="Cambria Math" panose="02040503050406030204" pitchFamily="18" charset="0"/>
                              </a:rPr>
                              <m:t>)</m:t>
                            </m:r>
                          </m:den>
                        </m:f>
                      </m:e>
                    </m:nary>
                  </m:oMath>
                </a14:m>
                <a:r>
                  <a:rPr lang="zh-CN" altLang="en-US" sz="2000" dirty="0"/>
                  <a:t> </a:t>
                </a:r>
                <a:r>
                  <a:rPr lang="en-US" altLang="zh-CN" sz="2000" dirty="0"/>
                  <a:t>= </a:t>
                </a:r>
                <a14:m>
                  <m:oMath xmlns:m="http://schemas.openxmlformats.org/officeDocument/2006/math">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b="0" i="1" smtClean="0">
                            <a:latin typeface="Cambria Math" panose="02040503050406030204" pitchFamily="18" charset="0"/>
                          </a:rPr>
                          <m:t>1</m:t>
                        </m:r>
                      </m:sup>
                      <m:e>
                        <m:r>
                          <a:rPr lang="en-US" altLang="zh-CN" sz="2000" b="0" i="1" smtClean="0">
                            <a:latin typeface="Cambria Math" panose="02040503050406030204" pitchFamily="18" charset="0"/>
                          </a:rPr>
                          <m:t>0.47</m:t>
                        </m:r>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1.2</m:t>
                            </m:r>
                            <m:r>
                              <a:rPr lang="en-US" altLang="zh-CN" sz="2000" i="1">
                                <a:latin typeface="Cambria Math" panose="02040503050406030204" pitchFamily="18" charset="0"/>
                                <a:ea typeface="Cambria Math" panose="02040503050406030204" pitchFamily="18" charset="0"/>
                              </a:rPr>
                              <m:t>+1)</m:t>
                            </m:r>
                          </m:num>
                          <m:den>
                            <m:r>
                              <a:rPr lang="en-US" altLang="zh-CN" sz="2000" b="0" i="1" smtClean="0">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1.2</m:t>
                            </m:r>
                            <m:r>
                              <a:rPr lang="en-US" altLang="zh-CN" sz="2000" i="1">
                                <a:latin typeface="Cambria Math" panose="02040503050406030204" pitchFamily="18" charset="0"/>
                                <a:ea typeface="Cambria Math" panose="02040503050406030204" pitchFamily="18" charset="0"/>
                              </a:rPr>
                              <m:t>∙(1−</m:t>
                            </m:r>
                            <m:r>
                              <a:rPr lang="en-US" altLang="zh-CN" sz="2000" b="0" i="1" smtClean="0">
                                <a:latin typeface="Cambria Math" panose="02040503050406030204" pitchFamily="18" charset="0"/>
                                <a:ea typeface="Cambria Math" panose="02040503050406030204" pitchFamily="18" charset="0"/>
                              </a:rPr>
                              <m:t>0.75</m:t>
                            </m:r>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0.75</m:t>
                            </m:r>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1.25</m:t>
                            </m:r>
                            <m:r>
                              <a:rPr lang="en-US" altLang="zh-CN" sz="2000" i="1">
                                <a:latin typeface="Cambria Math" panose="02040503050406030204" pitchFamily="18" charset="0"/>
                                <a:ea typeface="Cambria Math" panose="02040503050406030204" pitchFamily="18" charset="0"/>
                              </a:rPr>
                              <m:t>)</m:t>
                            </m:r>
                          </m:den>
                        </m:f>
                      </m:e>
                    </m:nary>
                  </m:oMath>
                </a14:m>
                <a:r>
                  <a:rPr lang="zh-CN" altLang="en-US" sz="2000" dirty="0"/>
                  <a:t> </a:t>
                </a:r>
                <a:r>
                  <a:rPr lang="en-US" altLang="zh-CN" sz="2000" dirty="0"/>
                  <a:t>= 0.60379562043 </a:t>
                </a:r>
                <a:endParaRPr lang="zh-CN" altLang="en-US" sz="2000" dirty="0"/>
              </a:p>
            </p:txBody>
          </p:sp>
        </mc:Choice>
        <mc:Fallback xmlns="">
          <p:sp>
            <p:nvSpPr>
              <p:cNvPr id="19" name="文本框 18">
                <a:extLst>
                  <a:ext uri="{FF2B5EF4-FFF2-40B4-BE49-F238E27FC236}">
                    <a16:creationId xmlns:a16="http://schemas.microsoft.com/office/drawing/2014/main" id="{73D66030-0522-D629-FEB0-01C1D8876FBD}"/>
                  </a:ext>
                </a:extLst>
              </p:cNvPr>
              <p:cNvSpPr txBox="1">
                <a:spLocks noRot="1" noChangeAspect="1" noMove="1" noResize="1" noEditPoints="1" noAdjustHandles="1" noChangeArrowheads="1" noChangeShapeType="1" noTextEdit="1"/>
              </p:cNvSpPr>
              <p:nvPr/>
            </p:nvSpPr>
            <p:spPr>
              <a:xfrm>
                <a:off x="305641" y="5501002"/>
                <a:ext cx="11767202" cy="622606"/>
              </a:xfrm>
              <a:prstGeom prst="rect">
                <a:avLst/>
              </a:prstGeom>
              <a:blipFill>
                <a:blip r:embed="rId8"/>
                <a:stretch>
                  <a:fillRect/>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A1DA5C1D-24D0-871E-8CD0-4DB971BB03BD}"/>
              </a:ext>
            </a:extLst>
          </p:cNvPr>
          <p:cNvSpPr/>
          <p:nvPr/>
        </p:nvSpPr>
        <p:spPr>
          <a:xfrm>
            <a:off x="2794105" y="2472171"/>
            <a:ext cx="4438357" cy="98639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54813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7624A72-6751-02C7-0CE1-CA0886FF687D}"/>
              </a:ext>
            </a:extLst>
          </p:cNvPr>
          <p:cNvPicPr>
            <a:picLocks noChangeAspect="1"/>
          </p:cNvPicPr>
          <p:nvPr/>
        </p:nvPicPr>
        <p:blipFill rotWithShape="1">
          <a:blip r:embed="rId3"/>
          <a:srcRect b="1057"/>
          <a:stretch/>
        </p:blipFill>
        <p:spPr>
          <a:xfrm>
            <a:off x="797915" y="1491809"/>
            <a:ext cx="5321058" cy="4660175"/>
          </a:xfrm>
          <a:prstGeom prst="rect">
            <a:avLst/>
          </a:prstGeom>
        </p:spPr>
      </p:pic>
      <p:sp>
        <p:nvSpPr>
          <p:cNvPr id="4" name="文本框 3">
            <a:extLst>
              <a:ext uri="{FF2B5EF4-FFF2-40B4-BE49-F238E27FC236}">
                <a16:creationId xmlns:a16="http://schemas.microsoft.com/office/drawing/2014/main" id="{80F68F7A-4B93-40ED-9FA1-5ED35562F146}"/>
              </a:ext>
            </a:extLst>
          </p:cNvPr>
          <p:cNvSpPr txBox="1"/>
          <p:nvPr/>
        </p:nvSpPr>
        <p:spPr>
          <a:xfrm>
            <a:off x="416770" y="900869"/>
            <a:ext cx="3281470" cy="470731"/>
          </a:xfrm>
          <a:prstGeom prst="rect">
            <a:avLst/>
          </a:prstGeom>
          <a:solidFill>
            <a:schemeClr val="bg1"/>
          </a:solidFill>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80A5B4A-57F1-4BF2-B867-7E633FA8A016}"/>
              </a:ext>
            </a:extLst>
          </p:cNvPr>
          <p:cNvSpPr/>
          <p:nvPr/>
        </p:nvSpPr>
        <p:spPr>
          <a:xfrm>
            <a:off x="416770" y="459322"/>
            <a:ext cx="4754670" cy="470731"/>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1400" strike="noStrike" noProof="1">
              <a:solidFill>
                <a:schemeClr val="accent2"/>
              </a:solidFill>
              <a:cs typeface="+mn-ea"/>
              <a:sym typeface="+mn-lt"/>
            </a:endParaRPr>
          </a:p>
        </p:txBody>
      </p:sp>
      <p:sp>
        <p:nvSpPr>
          <p:cNvPr id="3" name="标题 2"/>
          <p:cNvSpPr>
            <a:spLocks noGrp="1"/>
          </p:cNvSpPr>
          <p:nvPr>
            <p:ph type="title"/>
          </p:nvPr>
        </p:nvSpPr>
        <p:spPr>
          <a:xfrm>
            <a:off x="416770" y="459322"/>
            <a:ext cx="4754670" cy="456129"/>
          </a:xfrm>
        </p:spPr>
        <p:txBody>
          <a:bodyPr/>
          <a:lstStyle/>
          <a:p>
            <a:pPr algn="ctr">
              <a:lnSpc>
                <a:spcPct val="120000"/>
              </a:lnSpc>
            </a:pPr>
            <a:r>
              <a:rPr lang="en-US" altLang="zh-CN" dirty="0">
                <a:solidFill>
                  <a:schemeClr val="bg1"/>
                </a:solidFill>
                <a:latin typeface="+mn-lt"/>
                <a:ea typeface="+mn-ea"/>
                <a:cs typeface="+mn-ea"/>
                <a:sym typeface="+mn-lt"/>
              </a:rPr>
              <a:t>Basic Search</a:t>
            </a:r>
          </a:p>
        </p:txBody>
      </p:sp>
      <p:sp>
        <p:nvSpPr>
          <p:cNvPr id="18" name="文本框 17">
            <a:extLst>
              <a:ext uri="{FF2B5EF4-FFF2-40B4-BE49-F238E27FC236}">
                <a16:creationId xmlns:a16="http://schemas.microsoft.com/office/drawing/2014/main" id="{4D8B497E-E122-49D7-95F0-FA3A63B5EEE8}"/>
              </a:ext>
            </a:extLst>
          </p:cNvPr>
          <p:cNvSpPr txBox="1"/>
          <p:nvPr/>
        </p:nvSpPr>
        <p:spPr>
          <a:xfrm>
            <a:off x="685947" y="1018962"/>
            <a:ext cx="10596169" cy="369332"/>
          </a:xfrm>
          <a:prstGeom prst="rect">
            <a:avLst/>
          </a:prstGeom>
          <a:noFill/>
        </p:spPr>
        <p:txBody>
          <a:bodyPr wrap="square" rtlCol="0">
            <a:spAutoFit/>
          </a:bodyPr>
          <a:lstStyle/>
          <a:p>
            <a:r>
              <a:rPr lang="en-US" altLang="zh-CN" b="1" dirty="0">
                <a:solidFill>
                  <a:schemeClr val="accent5">
                    <a:lumMod val="75000"/>
                  </a:schemeClr>
                </a:solidFill>
                <a:latin typeface="微软雅黑" panose="020B0503020204020204" pitchFamily="34" charset="-122"/>
                <a:ea typeface="微软雅黑" panose="020B0503020204020204" pitchFamily="34" charset="-122"/>
              </a:rPr>
              <a:t>The engine gives search results based on user query</a:t>
            </a:r>
            <a:endParaRPr lang="zh-CN" altLang="en-US"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9FE85E16-514B-BC14-10D8-0E397D89D775}"/>
              </a:ext>
            </a:extLst>
          </p:cNvPr>
          <p:cNvPicPr>
            <a:picLocks noChangeAspect="1"/>
          </p:cNvPicPr>
          <p:nvPr/>
        </p:nvPicPr>
        <p:blipFill>
          <a:blip r:embed="rId4"/>
          <a:stretch>
            <a:fillRect/>
          </a:stretch>
        </p:blipFill>
        <p:spPr>
          <a:xfrm>
            <a:off x="6203067" y="1491807"/>
            <a:ext cx="5295533" cy="4709939"/>
          </a:xfrm>
          <a:prstGeom prst="rect">
            <a:avLst/>
          </a:prstGeom>
        </p:spPr>
      </p:pic>
      <p:sp>
        <p:nvSpPr>
          <p:cNvPr id="6" name="矩形 5">
            <a:extLst>
              <a:ext uri="{FF2B5EF4-FFF2-40B4-BE49-F238E27FC236}">
                <a16:creationId xmlns:a16="http://schemas.microsoft.com/office/drawing/2014/main" id="{73885544-7D42-9475-29E7-A08B3AD934D9}"/>
              </a:ext>
            </a:extLst>
          </p:cNvPr>
          <p:cNvSpPr/>
          <p:nvPr/>
        </p:nvSpPr>
        <p:spPr>
          <a:xfrm>
            <a:off x="2027853" y="1806928"/>
            <a:ext cx="597159" cy="22092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1F65309-CC35-3812-693C-16EB8AAFA6BA}"/>
              </a:ext>
            </a:extLst>
          </p:cNvPr>
          <p:cNvSpPr/>
          <p:nvPr/>
        </p:nvSpPr>
        <p:spPr>
          <a:xfrm>
            <a:off x="7436498" y="1877838"/>
            <a:ext cx="880188" cy="19977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E788E51-B487-BBCC-4AEA-AFA230003E65}"/>
              </a:ext>
            </a:extLst>
          </p:cNvPr>
          <p:cNvSpPr/>
          <p:nvPr/>
        </p:nvSpPr>
        <p:spPr>
          <a:xfrm>
            <a:off x="3337249" y="1510466"/>
            <a:ext cx="360991" cy="21880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B047DB0-2F0A-7E7A-9D11-0A9C67A64481}"/>
              </a:ext>
            </a:extLst>
          </p:cNvPr>
          <p:cNvSpPr/>
          <p:nvPr/>
        </p:nvSpPr>
        <p:spPr>
          <a:xfrm>
            <a:off x="8745894" y="1510466"/>
            <a:ext cx="410547" cy="29646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7FB4B6E4-9D6D-2AC2-576B-777F37DFD00B}"/>
              </a:ext>
            </a:extLst>
          </p:cNvPr>
          <p:cNvPicPr>
            <a:picLocks noChangeAspect="1"/>
          </p:cNvPicPr>
          <p:nvPr/>
        </p:nvPicPr>
        <p:blipFill>
          <a:blip r:embed="rId5"/>
          <a:stretch>
            <a:fillRect/>
          </a:stretch>
        </p:blipFill>
        <p:spPr>
          <a:xfrm>
            <a:off x="693400" y="2027853"/>
            <a:ext cx="6558812" cy="3929277"/>
          </a:xfrm>
          <a:prstGeom prst="rect">
            <a:avLst/>
          </a:prstGeom>
        </p:spPr>
      </p:pic>
    </p:spTree>
    <p:extLst>
      <p:ext uri="{BB962C8B-B14F-4D97-AF65-F5344CB8AC3E}">
        <p14:creationId xmlns:p14="http://schemas.microsoft.com/office/powerpoint/2010/main" val="357743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24" name="文本框 23"/>
          <p:cNvSpPr txBox="1"/>
          <p:nvPr/>
        </p:nvSpPr>
        <p:spPr>
          <a:xfrm>
            <a:off x="2885402" y="2443843"/>
            <a:ext cx="1643399" cy="2215991"/>
          </a:xfrm>
          <a:prstGeom prst="rect">
            <a:avLst/>
          </a:prstGeom>
          <a:noFill/>
        </p:spPr>
        <p:txBody>
          <a:bodyPr wrap="none" rtlCol="0">
            <a:spAutoFit/>
          </a:bodyPr>
          <a:lstStyle>
            <a:defPPr>
              <a:defRPr lang="zh-CN"/>
            </a:defPPr>
            <a:lvl1pPr algn="ctr">
              <a:defRPr sz="13800">
                <a:solidFill>
                  <a:schemeClr val="bg1"/>
                </a:solidFill>
                <a:latin typeface="Agency FB" panose="020B0503020202020204" pitchFamily="34" charset="0"/>
                <a:cs typeface="+mn-ea"/>
              </a:defRPr>
            </a:lvl1pPr>
          </a:lstStyle>
          <a:p>
            <a:r>
              <a:rPr lang="en-US" altLang="zh-CN" dirty="0">
                <a:sym typeface="+mn-lt"/>
              </a:rPr>
              <a:t>02</a:t>
            </a:r>
            <a:endParaRPr lang="zh-CN" altLang="en-US" dirty="0">
              <a:sym typeface="+mn-lt"/>
            </a:endParaRPr>
          </a:p>
        </p:txBody>
      </p:sp>
      <p:sp>
        <p:nvSpPr>
          <p:cNvPr id="25" name="文本框 24"/>
          <p:cNvSpPr txBox="1"/>
          <p:nvPr/>
        </p:nvSpPr>
        <p:spPr>
          <a:xfrm>
            <a:off x="4911483" y="2716242"/>
            <a:ext cx="4238307" cy="1446550"/>
          </a:xfrm>
          <a:prstGeom prst="rect">
            <a:avLst/>
          </a:prstGeom>
          <a:noFill/>
        </p:spPr>
        <p:txBody>
          <a:bodyPr wrap="square" rtlCol="0">
            <a:spAutoFit/>
            <a:scene3d>
              <a:camera prst="orthographicFront"/>
              <a:lightRig rig="threePt" dir="t"/>
            </a:scene3d>
            <a:sp3d contourW="12700"/>
          </a:bodyPr>
          <a:lstStyle/>
          <a:p>
            <a:r>
              <a:rPr lang="en-US" altLang="zh-CN" sz="4400" b="1" dirty="0">
                <a:solidFill>
                  <a:schemeClr val="bg1"/>
                </a:solidFill>
                <a:cs typeface="+mn-ea"/>
                <a:sym typeface="+mn-lt"/>
              </a:rPr>
              <a:t>AI Powered Search</a:t>
            </a: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18308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52649</TotalTime>
  <Words>4338</Words>
  <Application>Microsoft Office PowerPoint</Application>
  <PresentationFormat>宽屏</PresentationFormat>
  <Paragraphs>204</Paragraphs>
  <Slides>27</Slides>
  <Notes>27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27</vt:i4>
      </vt:variant>
    </vt:vector>
  </HeadingPairs>
  <TitlesOfParts>
    <vt:vector size="42" baseType="lpstr">
      <vt:lpstr>Amazon Ember</vt:lpstr>
      <vt:lpstr>Inter</vt:lpstr>
      <vt:lpstr>Söhne</vt:lpstr>
      <vt:lpstr>等线</vt:lpstr>
      <vt:lpstr>等线 Light</vt:lpstr>
      <vt:lpstr>思源黑体</vt:lpstr>
      <vt:lpstr>微软雅黑</vt:lpstr>
      <vt:lpstr>Agency FB</vt:lpstr>
      <vt:lpstr>Arial</vt:lpstr>
      <vt:lpstr>Arial</vt:lpstr>
      <vt:lpstr>Arial Rounded MT Bold</vt:lpstr>
      <vt:lpstr>Cambria Math</vt:lpstr>
      <vt:lpstr>Helvetica</vt:lpstr>
      <vt:lpstr>Roboto</vt:lpstr>
      <vt:lpstr>Office 主题​​</vt:lpstr>
      <vt:lpstr>PowerPoint 演示文稿</vt:lpstr>
      <vt:lpstr>PowerPoint 演示文稿</vt:lpstr>
      <vt:lpstr>PowerPoint 演示文稿</vt:lpstr>
      <vt:lpstr>Basic Search</vt:lpstr>
      <vt:lpstr>Basic Search</vt:lpstr>
      <vt:lpstr>Basic Search</vt:lpstr>
      <vt:lpstr>Basic Search</vt:lpstr>
      <vt:lpstr>Basic Search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 yuanyuan</dc:creator>
  <cp:lastModifiedBy>yue rao</cp:lastModifiedBy>
  <cp:revision>135</cp:revision>
  <dcterms:created xsi:type="dcterms:W3CDTF">2022-03-09T05:40:04Z</dcterms:created>
  <dcterms:modified xsi:type="dcterms:W3CDTF">2024-03-04T00:51:52Z</dcterms:modified>
</cp:coreProperties>
</file>